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slideLayouts/slideLayout2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  <p:sldMasterId id="2147483662" r:id="rId3"/>
    <p:sldMasterId id="2147483665" r:id="rId4"/>
    <p:sldMasterId id="2147483677" r:id="rId5"/>
    <p:sldMasterId id="2147483679" r:id="rId6"/>
  </p:sldMasterIdLst>
  <p:notesMasterIdLst>
    <p:notesMasterId r:id="rId47"/>
  </p:notesMasterIdLst>
  <p:sldIdLst>
    <p:sldId id="481" r:id="rId7"/>
    <p:sldId id="540" r:id="rId8"/>
    <p:sldId id="527" r:id="rId9"/>
    <p:sldId id="538" r:id="rId10"/>
    <p:sldId id="539" r:id="rId11"/>
    <p:sldId id="528" r:id="rId12"/>
    <p:sldId id="482" r:id="rId13"/>
    <p:sldId id="483" r:id="rId14"/>
    <p:sldId id="484" r:id="rId15"/>
    <p:sldId id="485" r:id="rId16"/>
    <p:sldId id="532" r:id="rId17"/>
    <p:sldId id="486" r:id="rId18"/>
    <p:sldId id="487" r:id="rId19"/>
    <p:sldId id="488" r:id="rId20"/>
    <p:sldId id="489" r:id="rId21"/>
    <p:sldId id="533" r:id="rId22"/>
    <p:sldId id="490" r:id="rId23"/>
    <p:sldId id="491" r:id="rId24"/>
    <p:sldId id="492" r:id="rId25"/>
    <p:sldId id="493" r:id="rId26"/>
    <p:sldId id="494" r:id="rId27"/>
    <p:sldId id="534" r:id="rId28"/>
    <p:sldId id="536" r:id="rId29"/>
    <p:sldId id="513" r:id="rId30"/>
    <p:sldId id="531" r:id="rId31"/>
    <p:sldId id="526" r:id="rId32"/>
    <p:sldId id="529" r:id="rId33"/>
    <p:sldId id="514" r:id="rId34"/>
    <p:sldId id="515" r:id="rId35"/>
    <p:sldId id="516" r:id="rId36"/>
    <p:sldId id="517" r:id="rId37"/>
    <p:sldId id="518" r:id="rId38"/>
    <p:sldId id="519" r:id="rId39"/>
    <p:sldId id="520" r:id="rId40"/>
    <p:sldId id="521" r:id="rId41"/>
    <p:sldId id="522" r:id="rId42"/>
    <p:sldId id="523" r:id="rId43"/>
    <p:sldId id="524" r:id="rId44"/>
    <p:sldId id="525" r:id="rId45"/>
    <p:sldId id="369" r:id="rId46"/>
  </p:sldIdLst>
  <p:sldSz cx="9144000" cy="6858000" type="screen4x3"/>
  <p:notesSz cx="9144000" cy="6858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CFFCC"/>
    <a:srgbClr val="0000FF"/>
    <a:srgbClr val="000000"/>
    <a:srgbClr val="CCFFFF"/>
    <a:srgbClr val="D5FFFF"/>
    <a:srgbClr val="009900"/>
    <a:srgbClr val="66FF66"/>
    <a:srgbClr val="969696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20903" autoAdjust="0"/>
    <p:restoredTop sz="90929"/>
  </p:normalViewPr>
  <p:slideViewPr>
    <p:cSldViewPr showGuides="1">
      <p:cViewPr varScale="1">
        <p:scale>
          <a:sx n="110" d="100"/>
          <a:sy n="110" d="100"/>
        </p:scale>
        <p:origin x="55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25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presProps" Target="presProps.xml"/><Relationship Id="rId8" Type="http://schemas.openxmlformats.org/officeDocument/2006/relationships/slide" Target="slides/slide2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media/image1.png>
</file>

<file path=ppt/media/image17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18160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en-US"/>
          </a:p>
        </p:txBody>
      </p:sp>
      <p:sp>
        <p:nvSpPr>
          <p:cNvPr id="972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72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2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160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37231C64-B976-DF4A-874D-4A45D2B4256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A6C62C-AF94-8B42-AF39-302D6D4E3459}" type="slidenum">
              <a:rPr lang="en-US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52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BAB8CF-03FB-5247-BDA5-ECBD0B5EBED4}" type="slidenum">
              <a:rPr lang="en-US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243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4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7BAB8CF-03FB-5247-BDA5-ECBD0B5EBED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8243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4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00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62574E1-E489-8946-B293-2A4068BCA7D8}" type="slidenum">
              <a:rPr lang="en-US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2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CA10501-B971-214E-BC22-A69C0DE9F5E6}" type="slidenum">
              <a:rPr lang="en-US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251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25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6032359-6A29-2642-9193-79E818981B66}" type="slidenum">
              <a:rPr lang="en-US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4957302-2BCD-A846-BA3C-3AD0A30C164E}" type="slidenum">
              <a:rPr lang="en-US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046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7BAB8CF-03FB-5247-BDA5-ECBD0B5EBED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8243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24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3513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BCF144-EEC1-3C4E-9965-B2E899F222F7}" type="slidenum">
              <a:rPr lang="en-US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4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4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8EEF56-2569-2F43-8E06-82FF948F07DA}" type="slidenum">
              <a:rPr lang="en-US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6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6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D669CE6-B1B4-7B4B-BD58-C87B62BC6796}" type="slidenum">
              <a:rPr lang="en-US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386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86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4CCAE88-4B15-7143-9257-578A52CA7B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6481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BE1D7-1F06-D645-9652-1DAC783AA446}" type="slidenum">
              <a:rPr lang="en-US">
                <a:solidFill>
                  <a:prstClr val="black"/>
                </a:solidFill>
              </a:rPr>
              <a:pPr/>
              <a:t>26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4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4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E124E45-F0FA-004C-9D42-20029820409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9431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31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931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124E45-F0FA-004C-9D42-200298204091}" type="slidenum">
              <a:rPr lang="en-US"/>
              <a:pPr/>
              <a:t>28</a:t>
            </a:fld>
            <a:endParaRPr lang="en-US"/>
          </a:p>
        </p:txBody>
      </p:sp>
      <p:sp>
        <p:nvSpPr>
          <p:cNvPr id="9431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31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29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30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31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32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EC8D04-7028-DF47-BDB0-EB42856A1E54}" type="slidenum">
              <a:rPr lang="en-US"/>
              <a:pPr/>
              <a:t>3</a:t>
            </a:fld>
            <a:endParaRPr lang="en-US"/>
          </a:p>
        </p:txBody>
      </p:sp>
      <p:sp>
        <p:nvSpPr>
          <p:cNvPr id="80998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099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464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33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34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35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36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37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38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BA98BC-079F-B94B-895C-AD5D55EE41B4}" type="slidenum">
              <a:rPr lang="en-US"/>
              <a:pPr/>
              <a:t>39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0769C9-9875-1A45-8F0C-7D076A39265C}" type="slidenum">
              <a:rPr lang="en-US"/>
              <a:pPr/>
              <a:t>40</a:t>
            </a:fld>
            <a:endParaRPr lang="en-US"/>
          </a:p>
        </p:txBody>
      </p:sp>
      <p:sp>
        <p:nvSpPr>
          <p:cNvPr id="198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EC01BF5-FBB5-6F42-B9E2-15CBD2672AD5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6379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7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54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8BA9280-39EA-1A44-8B9B-A10939C333F2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6400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00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181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AB7B34-11A0-5849-9758-C0F82C18301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8161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61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71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8E66D0-D7C5-0B4D-B31B-64D0FAAC6B68}" type="slidenum">
              <a:rPr lang="en-US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94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ABF133-39C1-3541-9EEB-EA1E4BA309C9}" type="slidenum">
              <a:rPr lang="en-US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174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6104004-37B1-6741-9305-4CDFA10BA871}" type="slidenum">
              <a:rPr lang="en-US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584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C179319-EBCB-EC44-BABA-F5EDD1D4859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3ADE519-0466-6C45-83C1-371F2FEE7FE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9AFCF31-B35B-864A-BBDA-07E44CD9EE5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7CAE041-5BF3-8649-8E6B-15567A4A000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7394591-439B-8649-AFBE-96867185C5D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754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7394591-439B-8649-AFBE-96867185C5D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9599329-49FB-1748-8BF3-D4184688700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7129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7394591-439B-8649-AFBE-96867185C5D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1157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8E9C22E5-D57C-6245-8983-C4836FC403E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918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1A1E114-DE07-5D4A-A173-D91F3E44C6A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9947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9614937-D547-8941-A380-E5055DBA247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9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A61EE1-17C0-A242-A04D-5092C058BA2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6868DBF-56DF-924E-98D5-5A569AD0BCE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290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EACD589-37FE-014B-A448-A8B132D1BEE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601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9285388-4176-E648-A0FE-18C985CB578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108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5406877-D2FB-044E-B472-482F3524820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808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A45A264-C439-ED40-B0D3-D10EFAB05E5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1947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3614BF7-CB4D-FA4D-8E73-B29F4E6FDFF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0463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17F8C2F-107B-994F-B665-900A68E1B90E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7014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624F0BD-624A-8B4F-8AD3-86AC7CB4E566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347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342FA9-5BA2-D747-9E9B-4871D3B8113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79CD79F-AE13-4645-BB5C-F4C8EBB053B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889BF03-8342-BC42-8085-83863E128F7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84B822E-91A0-CC4E-B3F8-4520C0F86E4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8A20B6D-9E8A-AE49-B2C2-90792D133EA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9A3FA8A-C4FF-7F45-9603-374C8746043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ECAE457-F1C6-7341-94CD-B503F78FFC5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6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2F14B723-E449-EA45-A28A-5FA5DD77E738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b="0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b="0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49B409AF-2D96-BA43-BA47-19F872ACA0CC}" type="slidenum">
              <a:rPr lang="en-US" b="0">
                <a:solidFill>
                  <a:srgbClr val="000000"/>
                </a:solidFill>
              </a:rPr>
              <a:pPr/>
              <a:t>‹#›</a:t>
            </a:fld>
            <a:endParaRPr lang="en-US" b="0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+mn-lt"/>
              </a:defRPr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+mn-lt"/>
              </a:defRPr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+mn-lt"/>
              </a:defRPr>
            </a:lvl1pPr>
          </a:lstStyle>
          <a:p>
            <a:fld id="{C349C7B2-6152-2E4E-AE87-C64CA54623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+mn-lt"/>
              </a:defRPr>
            </a:lvl1pPr>
          </a:lstStyle>
          <a:p>
            <a:fld id="{C349C7B2-6152-2E4E-AE87-C64CA546235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204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 sz="14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 sz="14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3F7872BE-3F21-5F47-9178-514B5D75E918}" type="slidenum">
              <a:rPr lang="en-US" sz="1400">
                <a:solidFill>
                  <a:srgbClr val="000000"/>
                </a:solidFill>
                <a:latin typeface="Times New Roman" charset="0"/>
              </a:rPr>
              <a:pPr/>
              <a:t>‹#›</a:t>
            </a:fld>
            <a:endParaRPr lang="en-US" sz="1400">
              <a:solidFill>
                <a:srgbClr val="000000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5786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0788654A-F1DE-3C42-B055-3BD571764DBA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775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3" Type="http://schemas.openxmlformats.org/officeDocument/2006/relationships/image" Target="../media/image1.png"/><Relationship Id="rId7" Type="http://schemas.openxmlformats.org/officeDocument/2006/relationships/slide" Target="slide2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21.xml"/><Relationship Id="rId5" Type="http://schemas.openxmlformats.org/officeDocument/2006/relationships/slide" Target="slide10.xml"/><Relationship Id="rId4" Type="http://schemas.openxmlformats.org/officeDocument/2006/relationships/slide" Target="slide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 bwMode="auto">
          <a:xfrm>
            <a:off x="304800" y="166340"/>
            <a:ext cx="2386584" cy="2386584"/>
          </a:xfrm>
          <a:prstGeom prst="rect">
            <a:avLst/>
          </a:prstGeom>
          <a:gradFill flip="none" rotWithShape="1">
            <a:gsLst>
              <a:gs pos="0">
                <a:srgbClr val="666666"/>
              </a:gs>
              <a:gs pos="100000">
                <a:srgbClr val="CCCCCC"/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4515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67545" y="898675"/>
            <a:ext cx="5442855" cy="533400"/>
          </a:xfrm>
        </p:spPr>
        <p:txBody>
          <a:bodyPr/>
          <a:lstStyle/>
          <a:p>
            <a:pPr algn="l"/>
            <a:r>
              <a:rPr lang="en-US" sz="3600" dirty="0">
                <a:solidFill>
                  <a:srgbClr val="000000"/>
                </a:solidFill>
              </a:rPr>
              <a:t>Trees</a:t>
            </a:r>
          </a:p>
        </p:txBody>
      </p:sp>
      <p:sp>
        <p:nvSpPr>
          <p:cNvPr id="4" name="Rectangle 22"/>
          <p:cNvSpPr>
            <a:spLocks noChangeArrowheads="1"/>
          </p:cNvSpPr>
          <p:nvPr/>
        </p:nvSpPr>
        <p:spPr bwMode="auto">
          <a:xfrm>
            <a:off x="1671638" y="573088"/>
            <a:ext cx="150011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" charset="0"/>
              </a:rPr>
              <a:t>C H A P T E R   16</a:t>
            </a:r>
            <a:endParaRPr lang="en-US" b="0" dirty="0">
              <a:solidFill>
                <a:srgbClr val="000000"/>
              </a:solidFill>
              <a:latin typeface="Helvetica" charset="0"/>
            </a:endParaRPr>
          </a:p>
        </p:txBody>
      </p:sp>
      <p:sp>
        <p:nvSpPr>
          <p:cNvPr id="5" name="Line 23"/>
          <p:cNvSpPr>
            <a:spLocks noChangeShapeType="1"/>
          </p:cNvSpPr>
          <p:nvPr/>
        </p:nvSpPr>
        <p:spPr bwMode="auto">
          <a:xfrm flipV="1">
            <a:off x="1589088" y="885825"/>
            <a:ext cx="4951412" cy="79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6" name="Rectangle 24"/>
          <p:cNvSpPr>
            <a:spLocks noChangeArrowheads="1"/>
          </p:cNvSpPr>
          <p:nvPr/>
        </p:nvSpPr>
        <p:spPr bwMode="auto">
          <a:xfrm>
            <a:off x="2819400" y="1601405"/>
            <a:ext cx="3505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000" b="0" i="1" dirty="0"/>
              <a:t>I like trees because they seem more resigned to the way they have to live than other things do.</a:t>
            </a:r>
            <a:endParaRPr lang="en-US" sz="1000" b="0" i="1" dirty="0">
              <a:solidFill>
                <a:srgbClr val="000000"/>
              </a:solidFill>
            </a:endParaRPr>
          </a:p>
        </p:txBody>
      </p:sp>
      <p:sp>
        <p:nvSpPr>
          <p:cNvPr id="7" name="Rectangle 25"/>
          <p:cNvSpPr>
            <a:spLocks noChangeArrowheads="1"/>
          </p:cNvSpPr>
          <p:nvPr/>
        </p:nvSpPr>
        <p:spPr bwMode="auto">
          <a:xfrm>
            <a:off x="4170440" y="1927294"/>
            <a:ext cx="233838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1000" b="0" dirty="0">
                <a:solidFill>
                  <a:srgbClr val="000000"/>
                </a:solidFill>
              </a:rPr>
              <a:t>—</a:t>
            </a:r>
            <a:r>
              <a:rPr lang="en-US" sz="1000" b="0" dirty="0"/>
              <a:t>Willa Cather, </a:t>
            </a:r>
            <a:r>
              <a:rPr lang="en-US" sz="1000" b="0" i="1" dirty="0"/>
              <a:t>O Pioneers!,</a:t>
            </a:r>
            <a:r>
              <a:rPr lang="en-US" sz="1000" b="0" dirty="0"/>
              <a:t> 1913</a:t>
            </a:r>
            <a:endParaRPr lang="en-US" sz="1000" b="0" dirty="0">
              <a:solidFill>
                <a:srgbClr val="000000"/>
              </a:solidFill>
            </a:endParaRPr>
          </a:p>
        </p:txBody>
      </p:sp>
      <p:pic>
        <p:nvPicPr>
          <p:cNvPr id="15" name="Picture 14" descr="ProgrammingAbstractionsCov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412" y="166340"/>
            <a:ext cx="1920240" cy="2379643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0" name="Text Box 26">
            <a:hlinkClick r:id="rId4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2895600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>
                <a:solidFill>
                  <a:srgbClr val="3333CC"/>
                </a:solidFill>
              </a:rPr>
              <a:t>16.1  Family trees</a:t>
            </a:r>
          </a:p>
        </p:txBody>
      </p:sp>
      <p:sp>
        <p:nvSpPr>
          <p:cNvPr id="31" name="Text Box 27">
            <a:hlinkClick r:id="rId5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3291616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>
                <a:solidFill>
                  <a:srgbClr val="3333CC"/>
                </a:solidFill>
              </a:rPr>
              <a:t>16.2  Binary search trees</a:t>
            </a:r>
          </a:p>
        </p:txBody>
      </p:sp>
      <p:sp>
        <p:nvSpPr>
          <p:cNvPr id="32" name="Text Box 28">
            <a:hlinkClick r:id="rId6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3687632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>
                <a:solidFill>
                  <a:srgbClr val="3333CC"/>
                </a:solidFill>
              </a:rPr>
              <a:t>16.3  Balanced trees</a:t>
            </a:r>
          </a:p>
        </p:txBody>
      </p:sp>
      <p:sp>
        <p:nvSpPr>
          <p:cNvPr id="33" name="Text Box 29">
            <a:hlinkClick r:id="rId7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4083648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>
                <a:solidFill>
                  <a:srgbClr val="3333CC"/>
                </a:solidFill>
              </a:rPr>
              <a:t>16.4  Implementing maps using </a:t>
            </a:r>
            <a:r>
              <a:rPr lang="en-US" sz="2400" b="0" u="sng" dirty="0" err="1">
                <a:solidFill>
                  <a:srgbClr val="3333CC"/>
                </a:solidFill>
              </a:rPr>
              <a:t>BSTs</a:t>
            </a:r>
            <a:endParaRPr lang="en-US" sz="2400" b="0" u="sng" dirty="0">
              <a:solidFill>
                <a:srgbClr val="3333CC"/>
              </a:solidFill>
            </a:endParaRPr>
          </a:p>
        </p:txBody>
      </p:sp>
      <p:sp>
        <p:nvSpPr>
          <p:cNvPr id="34" name="Text Box 30">
            <a:hlinkClick r:id="rId8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4479664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>
                <a:solidFill>
                  <a:srgbClr val="3333CC"/>
                </a:solidFill>
              </a:rPr>
              <a:t>16.5  Partially ordered trees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Binary Search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23299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2733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The tree that supports the implementation of the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Map</a:t>
            </a:r>
            <a:r>
              <a:rPr lang="en-US" sz="2400" b="0" dirty="0">
                <a:solidFill>
                  <a:srgbClr val="000000"/>
                </a:solidFill>
              </a:rPr>
              <a:t> class is called a </a:t>
            </a:r>
            <a:r>
              <a:rPr lang="en-US" sz="2400" i="1" dirty="0">
                <a:solidFill>
                  <a:srgbClr val="FF0000"/>
                </a:solidFill>
              </a:rPr>
              <a:t>binary search tree</a:t>
            </a:r>
            <a:r>
              <a:rPr lang="en-US" sz="2400" b="0" dirty="0">
                <a:solidFill>
                  <a:srgbClr val="000000"/>
                </a:solidFill>
              </a:rPr>
              <a:t> (or </a:t>
            </a:r>
            <a:r>
              <a:rPr lang="en-US" sz="2400" i="1" dirty="0">
                <a:solidFill>
                  <a:srgbClr val="000000"/>
                </a:solidFill>
              </a:rPr>
              <a:t>BST</a:t>
            </a:r>
            <a:r>
              <a:rPr lang="en-US" sz="2400" b="0" dirty="0">
                <a:solidFill>
                  <a:srgbClr val="000000"/>
                </a:solidFill>
              </a:rPr>
              <a:t> for short).  Each node in a BST has exactly two </a:t>
            </a:r>
            <a:r>
              <a:rPr lang="en-US" sz="2400" b="0" dirty="0" err="1">
                <a:solidFill>
                  <a:srgbClr val="000000"/>
                </a:solidFill>
              </a:rPr>
              <a:t>subtrees</a:t>
            </a:r>
            <a:r>
              <a:rPr lang="en-US" sz="2400" b="0" dirty="0">
                <a:solidFill>
                  <a:srgbClr val="000000"/>
                </a:solidFill>
              </a:rPr>
              <a:t>: a </a:t>
            </a:r>
            <a:r>
              <a:rPr lang="en-US" sz="2400" i="1" dirty="0">
                <a:solidFill>
                  <a:srgbClr val="FF0000"/>
                </a:solidFill>
              </a:rPr>
              <a:t>left </a:t>
            </a:r>
            <a:r>
              <a:rPr lang="en-US" sz="2400" i="1" dirty="0" err="1">
                <a:solidFill>
                  <a:srgbClr val="FF0000"/>
                </a:solidFill>
              </a:rPr>
              <a:t>subtree</a:t>
            </a:r>
            <a:r>
              <a:rPr lang="en-US" sz="2400" b="0" dirty="0">
                <a:solidFill>
                  <a:srgbClr val="000000"/>
                </a:solidFill>
              </a:rPr>
              <a:t> that contains all the nodes that come before the current node and a </a:t>
            </a:r>
            <a:r>
              <a:rPr lang="en-US" sz="2400" i="1" dirty="0">
                <a:solidFill>
                  <a:srgbClr val="FF0000"/>
                </a:solidFill>
              </a:rPr>
              <a:t>right </a:t>
            </a:r>
            <a:r>
              <a:rPr lang="en-US" sz="2400" i="1" dirty="0" err="1">
                <a:solidFill>
                  <a:srgbClr val="FF0000"/>
                </a:solidFill>
              </a:rPr>
              <a:t>subtree</a:t>
            </a:r>
            <a:r>
              <a:rPr lang="en-US" sz="2400" b="0" dirty="0">
                <a:solidFill>
                  <a:srgbClr val="000000"/>
                </a:solidFill>
              </a:rPr>
              <a:t> that contains all the nodes that come after it.  Either or both of these </a:t>
            </a:r>
            <a:r>
              <a:rPr lang="en-US" sz="2400" b="0" dirty="0" err="1">
                <a:solidFill>
                  <a:srgbClr val="000000"/>
                </a:solidFill>
              </a:rPr>
              <a:t>subtrees</a:t>
            </a:r>
            <a:r>
              <a:rPr lang="en-US" sz="2400" b="0" dirty="0">
                <a:solidFill>
                  <a:srgbClr val="000000"/>
                </a:solidFill>
              </a:rPr>
              <a:t> may be </a:t>
            </a:r>
            <a:r>
              <a:rPr lang="en-US" sz="2000" dirty="0">
                <a:solidFill>
                  <a:srgbClr val="000000"/>
                </a:solidFill>
                <a:latin typeface="Courier New" charset="0"/>
              </a:rPr>
              <a:t>NULL</a:t>
            </a:r>
            <a:r>
              <a:rPr lang="en-US" sz="2400" b="0" dirty="0">
                <a:solidFill>
                  <a:srgbClr val="000000"/>
                </a:solidFill>
              </a:rPr>
              <a:t>. 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The classic example of a binary search tree uses the names from Walt Disney’s </a:t>
            </a:r>
            <a:r>
              <a:rPr lang="en-US" sz="2400" b="0" i="1" dirty="0">
                <a:solidFill>
                  <a:srgbClr val="000000"/>
                </a:solidFill>
              </a:rPr>
              <a:t>Snow White and the Seven Dwarves</a:t>
            </a:r>
            <a:r>
              <a:rPr lang="en-US" sz="2400" b="0" dirty="0">
                <a:solidFill>
                  <a:srgbClr val="000000"/>
                </a:solidFill>
              </a:rPr>
              <a:t>: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35C437E6-7D9B-4D9B-8E28-5376DB447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24" y="4114800"/>
            <a:ext cx="8018551" cy="1726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329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motivation behind Binary Search Trees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24" y="2401333"/>
            <a:ext cx="8018551" cy="64666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24" y="3239533"/>
            <a:ext cx="8018551" cy="64666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724" y="4077733"/>
            <a:ext cx="8018551" cy="64666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24" y="4902800"/>
            <a:ext cx="8018551" cy="1726600"/>
          </a:xfrm>
          <a:prstGeom prst="rect">
            <a:avLst/>
          </a:prstGeom>
        </p:spPr>
      </p:pic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113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The idea is to combine the </a:t>
            </a:r>
            <a:r>
              <a:rPr lang="en-US" sz="2400" b="0" dirty="0">
                <a:solidFill>
                  <a:srgbClr val="FF0000"/>
                </a:solidFill>
              </a:rPr>
              <a:t>linked list</a:t>
            </a:r>
            <a:r>
              <a:rPr lang="en-US" sz="2400" b="0" dirty="0">
                <a:solidFill>
                  <a:srgbClr val="000000"/>
                </a:solidFill>
              </a:rPr>
              <a:t> data structure (for easier insertion/deletion) and the </a:t>
            </a:r>
            <a:r>
              <a:rPr lang="en-US" sz="2400" b="0" dirty="0">
                <a:solidFill>
                  <a:srgbClr val="FF0000"/>
                </a:solidFill>
              </a:rPr>
              <a:t>binary search</a:t>
            </a:r>
            <a:r>
              <a:rPr lang="en-US" sz="2400" b="0" dirty="0">
                <a:solidFill>
                  <a:srgbClr val="000000"/>
                </a:solidFill>
              </a:rPr>
              <a:t> algorithm (for faster search).</a:t>
            </a:r>
          </a:p>
        </p:txBody>
      </p:sp>
    </p:spTree>
    <p:extLst>
      <p:ext uri="{BB962C8B-B14F-4D97-AF65-F5344CB8AC3E}">
        <p14:creationId xmlns:p14="http://schemas.microsoft.com/office/powerpoint/2010/main" val="373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34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A Simple BST Implementation</a:t>
            </a:r>
          </a:p>
        </p:txBody>
      </p:sp>
      <p:sp>
        <p:nvSpPr>
          <p:cNvPr id="825347" name="Rectangle 3"/>
          <p:cNvSpPr>
            <a:spLocks noChangeArrowheads="1"/>
          </p:cNvSpPr>
          <p:nvPr/>
        </p:nvSpPr>
        <p:spPr bwMode="auto">
          <a:xfrm>
            <a:off x="482600" y="1231901"/>
            <a:ext cx="8164513" cy="1892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To get a sense of how binary search trees work, it is useful to start with a simple design in which keys are always strings.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Each node in the tree is then a structure containing a key and two subtrees, each of which is either </a:t>
            </a:r>
            <a:r>
              <a:rPr lang="en-US" sz="2000" dirty="0">
                <a:solidFill>
                  <a:srgbClr val="000000"/>
                </a:solidFill>
                <a:latin typeface="Courier New" charset="0"/>
              </a:rPr>
              <a:t>NULL</a:t>
            </a:r>
            <a:r>
              <a:rPr lang="en-US" sz="2400" b="0" dirty="0">
                <a:solidFill>
                  <a:srgbClr val="000000"/>
                </a:solidFill>
              </a:rPr>
              <a:t> or a pointer to some other node.  This design suggests the following definition: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The code for finding a node in a tree begins by comparing the desired key with the key in the root node.  If the strings match, you’ve found the correct node; if not, you simply call yourself recursively on the left or right subtree depending on whether the key you want comes before or after the current one.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38538" y="3242383"/>
            <a:ext cx="3266923" cy="9828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struct 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BSTNode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string key;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BSTNode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*left, *right;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5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5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5347" grpId="0" uiExpand="1" build="p" autoUpdateAnimBg="0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49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Exercise: Building a Binary Search Tree</a:t>
            </a:r>
          </a:p>
        </p:txBody>
      </p:sp>
      <p:sp>
        <p:nvSpPr>
          <p:cNvPr id="831494" name="Text Box 6"/>
          <p:cNvSpPr txBox="1">
            <a:spLocks noChangeArrowheads="1"/>
          </p:cNvSpPr>
          <p:nvPr/>
        </p:nvSpPr>
        <p:spPr bwMode="auto">
          <a:xfrm>
            <a:off x="457200" y="1231900"/>
            <a:ext cx="822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>
                <a:solidFill>
                  <a:srgbClr val="000000"/>
                </a:solidFill>
              </a:rPr>
              <a:t>Diagram the BST that results from executing the following code:</a:t>
            </a:r>
          </a:p>
        </p:txBody>
      </p:sp>
      <p:sp>
        <p:nvSpPr>
          <p:cNvPr id="831495" name="Rectangle 7"/>
          <p:cNvSpPr>
            <a:spLocks noChangeArrowheads="1"/>
          </p:cNvSpPr>
          <p:nvPr/>
        </p:nvSpPr>
        <p:spPr bwMode="auto">
          <a:xfrm>
            <a:off x="419100" y="2171700"/>
            <a:ext cx="3848100" cy="224313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496" name="Text Box 8"/>
          <p:cNvSpPr txBox="1">
            <a:spLocks noChangeArrowheads="1"/>
          </p:cNvSpPr>
          <p:nvPr/>
        </p:nvSpPr>
        <p:spPr bwMode="auto">
          <a:xfrm>
            <a:off x="457200" y="2197705"/>
            <a:ext cx="3733800" cy="204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Node *colors = NULL;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insertNode(colors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"red");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insertNode(colors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"orange");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insertNode(colors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"yellow");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insertNode(colors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"green");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insertNode(colors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"blue");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insertNode(colors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"indigo");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insertNode(colors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, "violet");</a:t>
            </a:r>
          </a:p>
        </p:txBody>
      </p:sp>
      <p:sp>
        <p:nvSpPr>
          <p:cNvPr id="831498" name="Rectangle 10"/>
          <p:cNvSpPr>
            <a:spLocks noChangeArrowheads="1"/>
          </p:cNvSpPr>
          <p:nvPr/>
        </p:nvSpPr>
        <p:spPr bwMode="auto">
          <a:xfrm>
            <a:off x="503238" y="2247900"/>
            <a:ext cx="2560320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499" name="Rectangle 11"/>
          <p:cNvSpPr>
            <a:spLocks noChangeArrowheads="1"/>
          </p:cNvSpPr>
          <p:nvPr/>
        </p:nvSpPr>
        <p:spPr bwMode="auto">
          <a:xfrm>
            <a:off x="503238" y="2492375"/>
            <a:ext cx="326707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0" name="Rectangle 12"/>
          <p:cNvSpPr>
            <a:spLocks noChangeArrowheads="1"/>
          </p:cNvSpPr>
          <p:nvPr/>
        </p:nvSpPr>
        <p:spPr bwMode="auto">
          <a:xfrm>
            <a:off x="503238" y="2735263"/>
            <a:ext cx="3654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1" name="Rectangle 13"/>
          <p:cNvSpPr>
            <a:spLocks noChangeArrowheads="1"/>
          </p:cNvSpPr>
          <p:nvPr/>
        </p:nvSpPr>
        <p:spPr bwMode="auto">
          <a:xfrm>
            <a:off x="503238" y="2978150"/>
            <a:ext cx="3654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2" name="Rectangle 14"/>
          <p:cNvSpPr>
            <a:spLocks noChangeArrowheads="1"/>
          </p:cNvSpPr>
          <p:nvPr/>
        </p:nvSpPr>
        <p:spPr bwMode="auto">
          <a:xfrm>
            <a:off x="503238" y="3221038"/>
            <a:ext cx="3509962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3" name="Rectangle 15"/>
          <p:cNvSpPr>
            <a:spLocks noChangeArrowheads="1"/>
          </p:cNvSpPr>
          <p:nvPr/>
        </p:nvSpPr>
        <p:spPr bwMode="auto">
          <a:xfrm>
            <a:off x="503238" y="3463925"/>
            <a:ext cx="3400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4" name="Rectangle 16"/>
          <p:cNvSpPr>
            <a:spLocks noChangeArrowheads="1"/>
          </p:cNvSpPr>
          <p:nvPr/>
        </p:nvSpPr>
        <p:spPr bwMode="auto">
          <a:xfrm>
            <a:off x="503238" y="3706813"/>
            <a:ext cx="3654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1505" name="Rectangle 17"/>
          <p:cNvSpPr>
            <a:spLocks noChangeArrowheads="1"/>
          </p:cNvSpPr>
          <p:nvPr/>
        </p:nvSpPr>
        <p:spPr bwMode="auto">
          <a:xfrm>
            <a:off x="503238" y="3949700"/>
            <a:ext cx="3654425" cy="2794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2" name="Group 172"/>
          <p:cNvGrpSpPr>
            <a:grpSpLocks/>
          </p:cNvGrpSpPr>
          <p:nvPr/>
        </p:nvGrpSpPr>
        <p:grpSpPr bwMode="auto">
          <a:xfrm>
            <a:off x="4572000" y="1895477"/>
            <a:ext cx="838200" cy="538163"/>
            <a:chOff x="2880" y="1201"/>
            <a:chExt cx="528" cy="339"/>
          </a:xfrm>
        </p:grpSpPr>
        <p:sp>
          <p:nvSpPr>
            <p:cNvPr id="831520" name="Rectangle 32"/>
            <p:cNvSpPr>
              <a:spLocks noChangeArrowheads="1"/>
            </p:cNvSpPr>
            <p:nvPr/>
          </p:nvSpPr>
          <p:spPr bwMode="auto">
            <a:xfrm>
              <a:off x="2928" y="1372"/>
              <a:ext cx="477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21" name="Text Box 33"/>
            <p:cNvSpPr txBox="1">
              <a:spLocks noChangeArrowheads="1"/>
            </p:cNvSpPr>
            <p:nvPr/>
          </p:nvSpPr>
          <p:spPr bwMode="auto">
            <a:xfrm>
              <a:off x="2880" y="1201"/>
              <a:ext cx="52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colors</a:t>
              </a:r>
            </a:p>
          </p:txBody>
        </p:sp>
        <p:sp>
          <p:nvSpPr>
            <p:cNvPr id="831523" name="Line 35"/>
            <p:cNvSpPr>
              <a:spLocks noChangeShapeType="1"/>
            </p:cNvSpPr>
            <p:nvPr/>
          </p:nvSpPr>
          <p:spPr bwMode="auto">
            <a:xfrm flipV="1">
              <a:off x="2926" y="1372"/>
              <a:ext cx="480" cy="16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grpSp>
        <p:nvGrpSpPr>
          <p:cNvPr id="3" name="Group 102"/>
          <p:cNvGrpSpPr>
            <a:grpSpLocks/>
          </p:cNvGrpSpPr>
          <p:nvPr/>
        </p:nvGrpSpPr>
        <p:grpSpPr bwMode="auto">
          <a:xfrm>
            <a:off x="4648200" y="2166938"/>
            <a:ext cx="2819400" cy="1062037"/>
            <a:chOff x="2928" y="1365"/>
            <a:chExt cx="1776" cy="669"/>
          </a:xfrm>
        </p:grpSpPr>
        <p:sp>
          <p:nvSpPr>
            <p:cNvPr id="831509" name="Rectangle 21"/>
            <p:cNvSpPr>
              <a:spLocks noChangeArrowheads="1"/>
            </p:cNvSpPr>
            <p:nvPr/>
          </p:nvSpPr>
          <p:spPr bwMode="auto">
            <a:xfrm>
              <a:off x="4223" y="1696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red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12" name="Rectangle 24"/>
            <p:cNvSpPr>
              <a:spLocks noChangeArrowheads="1"/>
            </p:cNvSpPr>
            <p:nvPr/>
          </p:nvSpPr>
          <p:spPr bwMode="auto">
            <a:xfrm>
              <a:off x="4223" y="1864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18" name="Rectangle 30"/>
            <p:cNvSpPr>
              <a:spLocks noChangeArrowheads="1"/>
            </p:cNvSpPr>
            <p:nvPr/>
          </p:nvSpPr>
          <p:spPr bwMode="auto">
            <a:xfrm>
              <a:off x="4463" y="1864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24" name="Rectangle 36"/>
            <p:cNvSpPr>
              <a:spLocks noChangeArrowheads="1"/>
            </p:cNvSpPr>
            <p:nvPr/>
          </p:nvSpPr>
          <p:spPr bwMode="auto">
            <a:xfrm>
              <a:off x="2928" y="1365"/>
              <a:ext cx="477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25" name="Oval 37"/>
            <p:cNvSpPr>
              <a:spLocks noChangeArrowheads="1"/>
            </p:cNvSpPr>
            <p:nvPr/>
          </p:nvSpPr>
          <p:spPr bwMode="auto">
            <a:xfrm>
              <a:off x="3147" y="1435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526" name="AutoShape 38"/>
            <p:cNvCxnSpPr>
              <a:cxnSpLocks noChangeShapeType="1"/>
              <a:stCxn id="831525" idx="6"/>
              <a:endCxn id="831509" idx="0"/>
            </p:cNvCxnSpPr>
            <p:nvPr/>
          </p:nvCxnSpPr>
          <p:spPr bwMode="auto">
            <a:xfrm>
              <a:off x="3194" y="1459"/>
              <a:ext cx="1269" cy="237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  <p:sp>
          <p:nvSpPr>
            <p:cNvPr id="831527" name="Line 39"/>
            <p:cNvSpPr>
              <a:spLocks noChangeShapeType="1"/>
            </p:cNvSpPr>
            <p:nvPr/>
          </p:nvSpPr>
          <p:spPr bwMode="auto">
            <a:xfrm flipV="1">
              <a:off x="4225" y="1867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28" name="Line 40"/>
            <p:cNvSpPr>
              <a:spLocks noChangeShapeType="1"/>
            </p:cNvSpPr>
            <p:nvPr/>
          </p:nvSpPr>
          <p:spPr bwMode="auto">
            <a:xfrm flipV="1">
              <a:off x="4459" y="186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grpSp>
        <p:nvGrpSpPr>
          <p:cNvPr id="4" name="Group 63"/>
          <p:cNvGrpSpPr>
            <a:grpSpLocks/>
          </p:cNvGrpSpPr>
          <p:nvPr/>
        </p:nvGrpSpPr>
        <p:grpSpPr bwMode="auto">
          <a:xfrm>
            <a:off x="5940425" y="2959100"/>
            <a:ext cx="1147763" cy="1235075"/>
            <a:chOff x="3311" y="1864"/>
            <a:chExt cx="723" cy="778"/>
          </a:xfrm>
        </p:grpSpPr>
        <p:sp>
          <p:nvSpPr>
            <p:cNvPr id="831531" name="Rectangle 43"/>
            <p:cNvSpPr>
              <a:spLocks noChangeArrowheads="1"/>
            </p:cNvSpPr>
            <p:nvPr/>
          </p:nvSpPr>
          <p:spPr bwMode="auto">
            <a:xfrm>
              <a:off x="3311" y="2304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7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orange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2" name="Rectangle 44"/>
            <p:cNvSpPr>
              <a:spLocks noChangeArrowheads="1"/>
            </p:cNvSpPr>
            <p:nvPr/>
          </p:nvSpPr>
          <p:spPr bwMode="auto">
            <a:xfrm>
              <a:off x="3311" y="2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3" name="Rectangle 45"/>
            <p:cNvSpPr>
              <a:spLocks noChangeArrowheads="1"/>
            </p:cNvSpPr>
            <p:nvPr/>
          </p:nvSpPr>
          <p:spPr bwMode="auto">
            <a:xfrm>
              <a:off x="3551" y="2472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7" name="Line 49"/>
            <p:cNvSpPr>
              <a:spLocks noChangeShapeType="1"/>
            </p:cNvSpPr>
            <p:nvPr/>
          </p:nvSpPr>
          <p:spPr bwMode="auto">
            <a:xfrm flipV="1">
              <a:off x="3313" y="247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8" name="Line 50"/>
            <p:cNvSpPr>
              <a:spLocks noChangeShapeType="1"/>
            </p:cNvSpPr>
            <p:nvPr/>
          </p:nvSpPr>
          <p:spPr bwMode="auto">
            <a:xfrm flipV="1">
              <a:off x="3547" y="2473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42" name="Rectangle 54"/>
            <p:cNvSpPr>
              <a:spLocks noChangeArrowheads="1"/>
            </p:cNvSpPr>
            <p:nvPr/>
          </p:nvSpPr>
          <p:spPr bwMode="auto">
            <a:xfrm>
              <a:off x="3792" y="1864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35" name="Oval 47"/>
            <p:cNvSpPr>
              <a:spLocks noChangeArrowheads="1"/>
            </p:cNvSpPr>
            <p:nvPr/>
          </p:nvSpPr>
          <p:spPr bwMode="auto">
            <a:xfrm>
              <a:off x="3896" y="1928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536" name="AutoShape 48"/>
            <p:cNvCxnSpPr>
              <a:cxnSpLocks noChangeShapeType="1"/>
              <a:stCxn id="831535" idx="2"/>
              <a:endCxn id="831531" idx="0"/>
            </p:cNvCxnSpPr>
            <p:nvPr/>
          </p:nvCxnSpPr>
          <p:spPr bwMode="auto">
            <a:xfrm rot="10800000" flipV="1">
              <a:off x="3551" y="1952"/>
              <a:ext cx="345" cy="352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5" name="Group 83"/>
          <p:cNvGrpSpPr>
            <a:grpSpLocks/>
          </p:cNvGrpSpPr>
          <p:nvPr/>
        </p:nvGrpSpPr>
        <p:grpSpPr bwMode="auto">
          <a:xfrm>
            <a:off x="7085013" y="2959100"/>
            <a:ext cx="1220787" cy="1235075"/>
            <a:chOff x="4032" y="1864"/>
            <a:chExt cx="769" cy="778"/>
          </a:xfrm>
        </p:grpSpPr>
        <p:sp>
          <p:nvSpPr>
            <p:cNvPr id="831555" name="Rectangle 67"/>
            <p:cNvSpPr>
              <a:spLocks noChangeArrowheads="1"/>
            </p:cNvSpPr>
            <p:nvPr/>
          </p:nvSpPr>
          <p:spPr bwMode="auto">
            <a:xfrm>
              <a:off x="4032" y="1864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2" name="Rectangle 74"/>
            <p:cNvSpPr>
              <a:spLocks noChangeArrowheads="1"/>
            </p:cNvSpPr>
            <p:nvPr/>
          </p:nvSpPr>
          <p:spPr bwMode="auto">
            <a:xfrm>
              <a:off x="4320" y="2304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7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yellow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3" name="Rectangle 75"/>
            <p:cNvSpPr>
              <a:spLocks noChangeArrowheads="1"/>
            </p:cNvSpPr>
            <p:nvPr/>
          </p:nvSpPr>
          <p:spPr bwMode="auto">
            <a:xfrm>
              <a:off x="4320" y="2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4" name="Rectangle 76"/>
            <p:cNvSpPr>
              <a:spLocks noChangeArrowheads="1"/>
            </p:cNvSpPr>
            <p:nvPr/>
          </p:nvSpPr>
          <p:spPr bwMode="auto">
            <a:xfrm>
              <a:off x="4560" y="2472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5" name="Line 77"/>
            <p:cNvSpPr>
              <a:spLocks noChangeShapeType="1"/>
            </p:cNvSpPr>
            <p:nvPr/>
          </p:nvSpPr>
          <p:spPr bwMode="auto">
            <a:xfrm flipV="1">
              <a:off x="4322" y="247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6" name="Line 78"/>
            <p:cNvSpPr>
              <a:spLocks noChangeShapeType="1"/>
            </p:cNvSpPr>
            <p:nvPr/>
          </p:nvSpPr>
          <p:spPr bwMode="auto">
            <a:xfrm flipV="1">
              <a:off x="4556" y="2473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68" name="Oval 80"/>
            <p:cNvSpPr>
              <a:spLocks noChangeArrowheads="1"/>
            </p:cNvSpPr>
            <p:nvPr/>
          </p:nvSpPr>
          <p:spPr bwMode="auto">
            <a:xfrm>
              <a:off x="4128" y="1928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569" name="AutoShape 81"/>
            <p:cNvCxnSpPr>
              <a:cxnSpLocks noChangeShapeType="1"/>
              <a:stCxn id="831568" idx="6"/>
              <a:endCxn id="831562" idx="0"/>
            </p:cNvCxnSpPr>
            <p:nvPr/>
          </p:nvCxnSpPr>
          <p:spPr bwMode="auto">
            <a:xfrm>
              <a:off x="4175" y="1952"/>
              <a:ext cx="385" cy="352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6" name="Group 112"/>
          <p:cNvGrpSpPr>
            <a:grpSpLocks/>
          </p:cNvGrpSpPr>
          <p:nvPr/>
        </p:nvGrpSpPr>
        <p:grpSpPr bwMode="auto">
          <a:xfrm>
            <a:off x="5348288" y="3924300"/>
            <a:ext cx="976312" cy="1057275"/>
            <a:chOff x="3369" y="2472"/>
            <a:chExt cx="615" cy="666"/>
          </a:xfrm>
        </p:grpSpPr>
        <p:sp>
          <p:nvSpPr>
            <p:cNvPr id="831593" name="Rectangle 105"/>
            <p:cNvSpPr>
              <a:spLocks noChangeArrowheads="1"/>
            </p:cNvSpPr>
            <p:nvPr/>
          </p:nvSpPr>
          <p:spPr bwMode="auto">
            <a:xfrm>
              <a:off x="3742" y="2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2" name="Rectangle 94"/>
            <p:cNvSpPr>
              <a:spLocks noChangeArrowheads="1"/>
            </p:cNvSpPr>
            <p:nvPr/>
          </p:nvSpPr>
          <p:spPr bwMode="auto">
            <a:xfrm>
              <a:off x="3369" y="2800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7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green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3" name="Rectangle 95"/>
            <p:cNvSpPr>
              <a:spLocks noChangeArrowheads="1"/>
            </p:cNvSpPr>
            <p:nvPr/>
          </p:nvSpPr>
          <p:spPr bwMode="auto">
            <a:xfrm>
              <a:off x="3369" y="2968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4" name="Rectangle 96"/>
            <p:cNvSpPr>
              <a:spLocks noChangeArrowheads="1"/>
            </p:cNvSpPr>
            <p:nvPr/>
          </p:nvSpPr>
          <p:spPr bwMode="auto">
            <a:xfrm>
              <a:off x="3608" y="2968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5" name="Line 97"/>
            <p:cNvSpPr>
              <a:spLocks noChangeShapeType="1"/>
            </p:cNvSpPr>
            <p:nvPr/>
          </p:nvSpPr>
          <p:spPr bwMode="auto">
            <a:xfrm flipV="1">
              <a:off x="3371" y="2971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6" name="Line 98"/>
            <p:cNvSpPr>
              <a:spLocks noChangeShapeType="1"/>
            </p:cNvSpPr>
            <p:nvPr/>
          </p:nvSpPr>
          <p:spPr bwMode="auto">
            <a:xfrm flipV="1">
              <a:off x="3605" y="2969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588" name="Oval 100"/>
            <p:cNvSpPr>
              <a:spLocks noChangeArrowheads="1"/>
            </p:cNvSpPr>
            <p:nvPr/>
          </p:nvSpPr>
          <p:spPr bwMode="auto">
            <a:xfrm>
              <a:off x="3849" y="2528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589" name="AutoShape 101"/>
            <p:cNvCxnSpPr>
              <a:cxnSpLocks noChangeShapeType="1"/>
              <a:stCxn id="831588" idx="2"/>
              <a:endCxn id="831582" idx="0"/>
            </p:cNvCxnSpPr>
            <p:nvPr/>
          </p:nvCxnSpPr>
          <p:spPr bwMode="auto">
            <a:xfrm rot="10800000" flipV="1">
              <a:off x="3609" y="2552"/>
              <a:ext cx="240" cy="248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7" name="Group 151"/>
          <p:cNvGrpSpPr>
            <a:grpSpLocks/>
          </p:cNvGrpSpPr>
          <p:nvPr/>
        </p:nvGrpSpPr>
        <p:grpSpPr bwMode="auto">
          <a:xfrm>
            <a:off x="4749800" y="4711700"/>
            <a:ext cx="982663" cy="1069975"/>
            <a:chOff x="2992" y="2968"/>
            <a:chExt cx="619" cy="674"/>
          </a:xfrm>
        </p:grpSpPr>
        <p:sp>
          <p:nvSpPr>
            <p:cNvPr id="831604" name="Rectangle 116"/>
            <p:cNvSpPr>
              <a:spLocks noChangeArrowheads="1"/>
            </p:cNvSpPr>
            <p:nvPr/>
          </p:nvSpPr>
          <p:spPr bwMode="auto">
            <a:xfrm>
              <a:off x="3369" y="2968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2" name="Rectangle 124"/>
            <p:cNvSpPr>
              <a:spLocks noChangeArrowheads="1"/>
            </p:cNvSpPr>
            <p:nvPr/>
          </p:nvSpPr>
          <p:spPr bwMode="auto">
            <a:xfrm>
              <a:off x="2992" y="3304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blue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3" name="Rectangle 125"/>
            <p:cNvSpPr>
              <a:spLocks noChangeArrowheads="1"/>
            </p:cNvSpPr>
            <p:nvPr/>
          </p:nvSpPr>
          <p:spPr bwMode="auto">
            <a:xfrm>
              <a:off x="2992" y="3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4" name="Rectangle 126"/>
            <p:cNvSpPr>
              <a:spLocks noChangeArrowheads="1"/>
            </p:cNvSpPr>
            <p:nvPr/>
          </p:nvSpPr>
          <p:spPr bwMode="auto">
            <a:xfrm>
              <a:off x="3231" y="3472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5" name="Line 127"/>
            <p:cNvSpPr>
              <a:spLocks noChangeShapeType="1"/>
            </p:cNvSpPr>
            <p:nvPr/>
          </p:nvSpPr>
          <p:spPr bwMode="auto">
            <a:xfrm flipV="1">
              <a:off x="2994" y="347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6" name="Line 128"/>
            <p:cNvSpPr>
              <a:spLocks noChangeShapeType="1"/>
            </p:cNvSpPr>
            <p:nvPr/>
          </p:nvSpPr>
          <p:spPr bwMode="auto">
            <a:xfrm flipV="1">
              <a:off x="3228" y="3473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17" name="Oval 129"/>
            <p:cNvSpPr>
              <a:spLocks noChangeArrowheads="1"/>
            </p:cNvSpPr>
            <p:nvPr/>
          </p:nvSpPr>
          <p:spPr bwMode="auto">
            <a:xfrm>
              <a:off x="3472" y="3032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618" name="AutoShape 130"/>
            <p:cNvCxnSpPr>
              <a:cxnSpLocks noChangeShapeType="1"/>
              <a:stCxn id="831617" idx="2"/>
              <a:endCxn id="831612" idx="0"/>
            </p:cNvCxnSpPr>
            <p:nvPr/>
          </p:nvCxnSpPr>
          <p:spPr bwMode="auto">
            <a:xfrm rot="10800000" flipV="1">
              <a:off x="3232" y="3056"/>
              <a:ext cx="240" cy="248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8" name="Group 150"/>
          <p:cNvGrpSpPr>
            <a:grpSpLocks/>
          </p:cNvGrpSpPr>
          <p:nvPr/>
        </p:nvGrpSpPr>
        <p:grpSpPr bwMode="auto">
          <a:xfrm>
            <a:off x="5727700" y="4711700"/>
            <a:ext cx="927100" cy="1069975"/>
            <a:chOff x="3608" y="2968"/>
            <a:chExt cx="584" cy="674"/>
          </a:xfrm>
        </p:grpSpPr>
        <p:sp>
          <p:nvSpPr>
            <p:cNvPr id="831623" name="Rectangle 135"/>
            <p:cNvSpPr>
              <a:spLocks noChangeArrowheads="1"/>
            </p:cNvSpPr>
            <p:nvPr/>
          </p:nvSpPr>
          <p:spPr bwMode="auto">
            <a:xfrm>
              <a:off x="3608" y="2968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1" name="Rectangle 143"/>
            <p:cNvSpPr>
              <a:spLocks noChangeArrowheads="1"/>
            </p:cNvSpPr>
            <p:nvPr/>
          </p:nvSpPr>
          <p:spPr bwMode="auto">
            <a:xfrm>
              <a:off x="3712" y="3304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7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indigo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2" name="Rectangle 144"/>
            <p:cNvSpPr>
              <a:spLocks noChangeArrowheads="1"/>
            </p:cNvSpPr>
            <p:nvPr/>
          </p:nvSpPr>
          <p:spPr bwMode="auto">
            <a:xfrm>
              <a:off x="3712" y="3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3" name="Rectangle 145"/>
            <p:cNvSpPr>
              <a:spLocks noChangeArrowheads="1"/>
            </p:cNvSpPr>
            <p:nvPr/>
          </p:nvSpPr>
          <p:spPr bwMode="auto">
            <a:xfrm>
              <a:off x="3951" y="3472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4" name="Line 146"/>
            <p:cNvSpPr>
              <a:spLocks noChangeShapeType="1"/>
            </p:cNvSpPr>
            <p:nvPr/>
          </p:nvSpPr>
          <p:spPr bwMode="auto">
            <a:xfrm flipV="1">
              <a:off x="3714" y="3475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5" name="Line 147"/>
            <p:cNvSpPr>
              <a:spLocks noChangeShapeType="1"/>
            </p:cNvSpPr>
            <p:nvPr/>
          </p:nvSpPr>
          <p:spPr bwMode="auto">
            <a:xfrm flipV="1">
              <a:off x="3948" y="3473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36" name="Oval 148"/>
            <p:cNvSpPr>
              <a:spLocks noChangeArrowheads="1"/>
            </p:cNvSpPr>
            <p:nvPr/>
          </p:nvSpPr>
          <p:spPr bwMode="auto">
            <a:xfrm>
              <a:off x="3696" y="3032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637" name="AutoShape 149"/>
            <p:cNvCxnSpPr>
              <a:cxnSpLocks noChangeShapeType="1"/>
              <a:stCxn id="831636" idx="6"/>
              <a:endCxn id="831631" idx="0"/>
            </p:cNvCxnSpPr>
            <p:nvPr/>
          </p:nvCxnSpPr>
          <p:spPr bwMode="auto">
            <a:xfrm>
              <a:off x="3743" y="3056"/>
              <a:ext cx="209" cy="248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  <p:grpSp>
        <p:nvGrpSpPr>
          <p:cNvPr id="9" name="Group 170"/>
          <p:cNvGrpSpPr>
            <a:grpSpLocks/>
          </p:cNvGrpSpPr>
          <p:nvPr/>
        </p:nvGrpSpPr>
        <p:grpSpPr bwMode="auto">
          <a:xfrm>
            <a:off x="6948488" y="3924300"/>
            <a:ext cx="977900" cy="1062038"/>
            <a:chOff x="4377" y="2472"/>
            <a:chExt cx="616" cy="669"/>
          </a:xfrm>
        </p:grpSpPr>
        <p:sp>
          <p:nvSpPr>
            <p:cNvPr id="831652" name="Rectangle 164"/>
            <p:cNvSpPr>
              <a:spLocks noChangeArrowheads="1"/>
            </p:cNvSpPr>
            <p:nvPr/>
          </p:nvSpPr>
          <p:spPr bwMode="auto">
            <a:xfrm>
              <a:off x="4751" y="2472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2" name="Rectangle 154"/>
            <p:cNvSpPr>
              <a:spLocks noChangeArrowheads="1"/>
            </p:cNvSpPr>
            <p:nvPr/>
          </p:nvSpPr>
          <p:spPr bwMode="auto">
            <a:xfrm>
              <a:off x="4377" y="2803"/>
              <a:ext cx="480" cy="17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violet</a:t>
              </a: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3" name="Rectangle 155"/>
            <p:cNvSpPr>
              <a:spLocks noChangeArrowheads="1"/>
            </p:cNvSpPr>
            <p:nvPr/>
          </p:nvSpPr>
          <p:spPr bwMode="auto">
            <a:xfrm>
              <a:off x="4377" y="2971"/>
              <a:ext cx="242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4" name="Rectangle 156"/>
            <p:cNvSpPr>
              <a:spLocks noChangeArrowheads="1"/>
            </p:cNvSpPr>
            <p:nvPr/>
          </p:nvSpPr>
          <p:spPr bwMode="auto">
            <a:xfrm>
              <a:off x="4616" y="2971"/>
              <a:ext cx="241" cy="1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5" name="Line 157"/>
            <p:cNvSpPr>
              <a:spLocks noChangeShapeType="1"/>
            </p:cNvSpPr>
            <p:nvPr/>
          </p:nvSpPr>
          <p:spPr bwMode="auto">
            <a:xfrm flipV="1">
              <a:off x="4379" y="2974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6" name="Line 158"/>
            <p:cNvSpPr>
              <a:spLocks noChangeShapeType="1"/>
            </p:cNvSpPr>
            <p:nvPr/>
          </p:nvSpPr>
          <p:spPr bwMode="auto">
            <a:xfrm flipV="1">
              <a:off x="4613" y="2972"/>
              <a:ext cx="236" cy="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31647" name="Oval 159"/>
            <p:cNvSpPr>
              <a:spLocks noChangeArrowheads="1"/>
            </p:cNvSpPr>
            <p:nvPr/>
          </p:nvSpPr>
          <p:spPr bwMode="auto">
            <a:xfrm>
              <a:off x="4857" y="2531"/>
              <a:ext cx="47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831648" name="AutoShape 160"/>
            <p:cNvCxnSpPr>
              <a:cxnSpLocks noChangeShapeType="1"/>
              <a:stCxn id="831647" idx="2"/>
              <a:endCxn id="831642" idx="0"/>
            </p:cNvCxnSpPr>
            <p:nvPr/>
          </p:nvCxnSpPr>
          <p:spPr bwMode="auto">
            <a:xfrm rot="10800000" flipV="1">
              <a:off x="4617" y="2555"/>
              <a:ext cx="240" cy="248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3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1498" grpId="0" animBg="1"/>
      <p:bldP spid="831499" grpId="0" animBg="1"/>
      <p:bldP spid="831500" grpId="0" animBg="1"/>
      <p:bldP spid="831501" grpId="0" animBg="1"/>
      <p:bldP spid="831502" grpId="0" animBg="1"/>
      <p:bldP spid="831503" grpId="0" animBg="1"/>
      <p:bldP spid="831504" grpId="0" animBg="1"/>
      <p:bldP spid="83150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28245"/>
            <a:ext cx="8440738" cy="54143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Type: Node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type represents a node in the binary search tree.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Node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string key;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Node *left, *right;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Function: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findNode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Node *node =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findNode(t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, key);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Returns a pointer to the node in the binary search tree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than contains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a matching key.  If no such node exists,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findNode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returns NULL.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Node 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findNode(Node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string key)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== NULL) return NULL;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(key ==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-&gt;key) return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(key 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return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findNode(t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-&gt;left, key);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} else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return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findNode(t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-&gt;right, key);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A Simple BST Implementation</a:t>
            </a: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4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829443" name="Text Box 3"/>
          <p:cNvSpPr txBox="1">
            <a:spLocks noChangeArrowheads="1"/>
          </p:cNvSpPr>
          <p:nvPr/>
        </p:nvSpPr>
        <p:spPr bwMode="auto">
          <a:xfrm>
            <a:off x="350838" y="1140340"/>
            <a:ext cx="8440737" cy="53589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Type: Node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type represents a node in the binary search tree.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Node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string key;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Node *left, *right;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Function: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findNode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Node *node =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findNode(t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, key);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Returns a pointer to the node in the binary search tree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than contains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a matching key.  If no such node exists,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findNode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returns NULL.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Node 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findNode(Node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string key)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== NULL) return NULL;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(key ==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-&gt;key) return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(key 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return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findNode(t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-&gt;left, key);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} else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return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findNode(t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-&gt;right, key);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316538"/>
            <a:chOff x="235" y="720"/>
            <a:chExt cx="5285" cy="3349"/>
          </a:xfrm>
        </p:grpSpPr>
        <p:sp>
          <p:nvSpPr>
            <p:cNvPr id="82944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49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600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829446" name="Text Box 6"/>
            <p:cNvSpPr txBox="1">
              <a:spLocks noChangeArrowheads="1"/>
            </p:cNvSpPr>
            <p:nvPr/>
          </p:nvSpPr>
          <p:spPr bwMode="auto">
            <a:xfrm>
              <a:off x="235" y="749"/>
              <a:ext cx="5261" cy="28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Function: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insertNode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insertNode(t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, key);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Inserts the specified key at the appropriate location in the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binary search tree rooted at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.  Note that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must be passed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by reference, since it is possible to change the root.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void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insertNode(Node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* &amp;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, string key) {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if (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== NULL) {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= new Node;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-&gt;key = key;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-&gt;left =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-&gt;right = NULL;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   return;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}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if (key ==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-&gt;key) return;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if (key &lt;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-&gt;key) {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insertNode(t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-&gt;left, key);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} else {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insertNode(t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-&gt;right, key);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}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</a:t>
              </a:r>
            </a:p>
          </p:txBody>
        </p:sp>
      </p:grpSp>
      <p:sp>
        <p:nvSpPr>
          <p:cNvPr id="82944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2944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60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2944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A Simple BST Implementation</a:t>
            </a:r>
          </a:p>
        </p:txBody>
      </p:sp>
      <p:sp>
        <p:nvSpPr>
          <p:cNvPr id="82945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829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29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29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44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Removing Nodes in Binary Search Trees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4267200"/>
            <a:ext cx="8018551" cy="172660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533400" y="4267200"/>
            <a:ext cx="8017200" cy="1728000"/>
            <a:chOff x="228600" y="3048718"/>
            <a:chExt cx="8017200" cy="1728000"/>
          </a:xfrm>
        </p:grpSpPr>
        <p:sp>
          <p:nvSpPr>
            <p:cNvPr id="14" name="Rectangle 22"/>
            <p:cNvSpPr>
              <a:spLocks noChangeArrowheads="1"/>
            </p:cNvSpPr>
            <p:nvPr/>
          </p:nvSpPr>
          <p:spPr bwMode="auto">
            <a:xfrm>
              <a:off x="228600" y="3048718"/>
              <a:ext cx="8017200" cy="172800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lnSpc>
                  <a:spcPct val="90000"/>
                </a:lnSpc>
              </a:pPr>
              <a:endParaRPr lang="en-US" sz="1600" dirty="0">
                <a:solidFill>
                  <a:srgbClr val="000000"/>
                </a:solidFill>
                <a:latin typeface="Courier New" charset="0"/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600" y="3048718"/>
              <a:ext cx="6798900" cy="1726600"/>
            </a:xfrm>
            <a:prstGeom prst="rect">
              <a:avLst/>
            </a:prstGeom>
          </p:spPr>
        </p:pic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049" y="4267200"/>
            <a:ext cx="6721050" cy="1726600"/>
          </a:xfrm>
          <a:prstGeom prst="rect">
            <a:avLst/>
          </a:prstGeom>
        </p:spPr>
      </p:pic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265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For a leaf node (with no children), replace the pointer to the node with a NULL pointer;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ea typeface="ＭＳ Ｐゴシック" charset="-128"/>
              </a:rPr>
              <a:t>If either child of the node you want to remove is NULL, replace it with its non-NULL child;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ea typeface="ＭＳ Ｐゴシック" charset="-128"/>
              </a:rPr>
              <a:t>If you try to remove a node with both a left and a right child, replace it with the rightmost node in the left subtree or the leftmost node in the right subtree.</a:t>
            </a:r>
          </a:p>
        </p:txBody>
      </p:sp>
      <p:pic>
        <p:nvPicPr>
          <p:cNvPr id="11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24" y="4267200"/>
            <a:ext cx="8018551" cy="17266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373" y="4267200"/>
            <a:ext cx="8018551" cy="17266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1372" y="4267200"/>
            <a:ext cx="8018551" cy="172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7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Traversal Strategies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33539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It is easy to write a function that performs some operation for every key in a binary search tree, because </a:t>
            </a:r>
            <a:r>
              <a:rPr lang="en-US" sz="2400" b="0" dirty="0">
                <a:solidFill>
                  <a:srgbClr val="FF0000"/>
                </a:solidFill>
              </a:rPr>
              <a:t>recursion</a:t>
            </a:r>
            <a:r>
              <a:rPr lang="en-US" sz="2400" b="0" dirty="0">
                <a:solidFill>
                  <a:srgbClr val="000000"/>
                </a:solidFill>
              </a:rPr>
              <a:t> makes it simple to apply that operation to each of the </a:t>
            </a:r>
            <a:r>
              <a:rPr lang="en-US" sz="2400" b="0" dirty="0" err="1">
                <a:solidFill>
                  <a:srgbClr val="000000"/>
                </a:solidFill>
              </a:rPr>
              <a:t>subtrees</a:t>
            </a:r>
            <a:r>
              <a:rPr lang="en-US" sz="2400" b="0" dirty="0">
                <a:solidFill>
                  <a:srgbClr val="000000"/>
                </a:solidFill>
              </a:rPr>
              <a:t>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The order in which keys are processed depends on when you process the current node with respect to the recursive calls:</a:t>
            </a:r>
          </a:p>
          <a:p>
            <a:pPr marL="742950" lvl="1" indent="-285750">
              <a:lnSpc>
                <a:spcPct val="85000"/>
              </a:lnSpc>
              <a:spcAft>
                <a:spcPts val="12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If you process the current node before either recursive call, the result is a </a:t>
            </a:r>
            <a:r>
              <a:rPr lang="en-US" sz="2200" i="1" dirty="0">
                <a:solidFill>
                  <a:srgbClr val="FF0000"/>
                </a:solidFill>
                <a:ea typeface="ＭＳ Ｐゴシック" charset="-128"/>
              </a:rPr>
              <a:t>preorder traversal</a:t>
            </a:r>
            <a:r>
              <a:rPr lang="en-US" sz="2200" b="0" i="1" dirty="0">
                <a:solidFill>
                  <a:srgbClr val="000000"/>
                </a:solidFill>
                <a:ea typeface="ＭＳ Ｐゴシック" charset="-128"/>
              </a:rPr>
              <a:t>.</a:t>
            </a:r>
            <a:endParaRPr lang="en-US" sz="2200" b="0" dirty="0">
              <a:solidFill>
                <a:srgbClr val="000000"/>
              </a:solidFill>
              <a:ea typeface="ＭＳ Ｐゴシック" charset="-128"/>
            </a:endParaRPr>
          </a:p>
          <a:p>
            <a:pPr marL="742950" lvl="1" indent="-285750">
              <a:lnSpc>
                <a:spcPct val="85000"/>
              </a:lnSpc>
              <a:spcAft>
                <a:spcPts val="12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If you process the current node after the recursive call on the left </a:t>
            </a:r>
            <a:r>
              <a:rPr lang="en-US" sz="2200" b="0" dirty="0" err="1">
                <a:solidFill>
                  <a:srgbClr val="000000"/>
                </a:solidFill>
                <a:ea typeface="ＭＳ Ｐゴシック" charset="-128"/>
              </a:rPr>
              <a:t>subtree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 but before the recursive call on the right </a:t>
            </a:r>
            <a:r>
              <a:rPr lang="en-US" sz="2200" b="0" dirty="0" err="1">
                <a:solidFill>
                  <a:srgbClr val="000000"/>
                </a:solidFill>
                <a:ea typeface="ＭＳ Ｐゴシック" charset="-128"/>
              </a:rPr>
              <a:t>subtree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, the result is an </a:t>
            </a:r>
            <a:r>
              <a:rPr lang="en-US" sz="2200" i="1" dirty="0" err="1">
                <a:solidFill>
                  <a:srgbClr val="FF0000"/>
                </a:solidFill>
                <a:ea typeface="ＭＳ Ｐゴシック" charset="-128"/>
              </a:rPr>
              <a:t>inorder</a:t>
            </a:r>
            <a:r>
              <a:rPr lang="en-US" sz="2200" i="1" dirty="0">
                <a:solidFill>
                  <a:srgbClr val="FF0000"/>
                </a:solidFill>
                <a:ea typeface="ＭＳ Ｐゴシック" charset="-128"/>
              </a:rPr>
              <a:t> traversal</a:t>
            </a:r>
            <a:r>
              <a:rPr lang="en-US" sz="2200" b="0" i="1" dirty="0">
                <a:solidFill>
                  <a:srgbClr val="000000"/>
                </a:solidFill>
                <a:ea typeface="ＭＳ Ｐゴシック" charset="-128"/>
              </a:rPr>
              <a:t>.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  In the case of the simple BST implementation that uses strings as keys, the keys will appear in lexicographic order.</a:t>
            </a:r>
          </a:p>
          <a:p>
            <a:pPr marL="742950" lvl="1" indent="-285750">
              <a:lnSpc>
                <a:spcPct val="85000"/>
              </a:lnSpc>
              <a:spcAft>
                <a:spcPts val="12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If you process the current node after completing both recursive calls, the result is a </a:t>
            </a:r>
            <a:r>
              <a:rPr lang="en-US" sz="2200" i="1" dirty="0" err="1">
                <a:solidFill>
                  <a:srgbClr val="FF0000"/>
                </a:solidFill>
                <a:ea typeface="ＭＳ Ｐゴシック" charset="-128"/>
              </a:rPr>
              <a:t>postorder</a:t>
            </a:r>
            <a:r>
              <a:rPr lang="en-US" sz="2200" i="1" dirty="0">
                <a:solidFill>
                  <a:srgbClr val="FF0000"/>
                </a:solidFill>
                <a:ea typeface="ＭＳ Ｐゴシック" charset="-128"/>
              </a:rPr>
              <a:t> traversal</a:t>
            </a:r>
            <a:r>
              <a:rPr lang="en-US" sz="2200" b="0" i="1" dirty="0">
                <a:solidFill>
                  <a:srgbClr val="000000"/>
                </a:solidFill>
                <a:ea typeface="ＭＳ Ｐゴシック" charset="-128"/>
              </a:rPr>
              <a:t>.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  </a:t>
            </a:r>
            <a:r>
              <a:rPr lang="en-US" sz="2200" b="0" dirty="0" err="1">
                <a:solidFill>
                  <a:srgbClr val="000000"/>
                </a:solidFill>
                <a:ea typeface="ＭＳ Ｐゴシック" charset="-128"/>
              </a:rPr>
              <a:t>Postorder</a:t>
            </a:r>
            <a:r>
              <a:rPr lang="en-US" sz="2200" b="0" dirty="0">
                <a:solidFill>
                  <a:srgbClr val="000000"/>
                </a:solidFill>
                <a:ea typeface="ＭＳ Ｐゴシック" charset="-128"/>
              </a:rPr>
              <a:t> traversals are particularly useful if you are trying to free all the nodes in a tree.</a:t>
            </a:r>
            <a:endParaRPr lang="en-US" sz="2000" b="0" dirty="0">
              <a:solidFill>
                <a:srgbClr val="000000"/>
              </a:solidFill>
              <a:ea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3539" grpId="0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Preorder Traversal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35611" name="Text Box 27"/>
          <p:cNvSpPr txBox="1">
            <a:spLocks noChangeArrowheads="1"/>
          </p:cNvSpPr>
          <p:nvPr/>
        </p:nvSpPr>
        <p:spPr bwMode="auto">
          <a:xfrm>
            <a:off x="793750" y="3760410"/>
            <a:ext cx="4006850" cy="1600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preorderTraversal(Node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!= null)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preorderTraversal(t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-&gt;left);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preorderTraversal(t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-&gt;right);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pic>
        <p:nvPicPr>
          <p:cNvPr id="835624" name="Picture 40" descr="TraversalBlu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57800" y="3733800"/>
            <a:ext cx="3021013" cy="1604963"/>
          </a:xfrm>
          <a:prstGeom prst="rect">
            <a:avLst/>
          </a:prstGeom>
          <a:noFill/>
        </p:spPr>
      </p:pic>
      <p:sp>
        <p:nvSpPr>
          <p:cNvPr id="835608" name="Rectangle 24"/>
          <p:cNvSpPr>
            <a:spLocks noChangeArrowheads="1"/>
          </p:cNvSpPr>
          <p:nvPr/>
        </p:nvSpPr>
        <p:spPr bwMode="auto">
          <a:xfrm>
            <a:off x="5243513" y="3923318"/>
            <a:ext cx="823912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Grumpy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Doc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Bashful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Dopey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Sleepy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Happy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000000"/>
                </a:solidFill>
                <a:latin typeface="Courier New" charset="0"/>
              </a:rPr>
              <a:t>Sneezy</a:t>
            </a:r>
            <a:endParaRPr lang="en-US" sz="1200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5606" name="Text Box 22"/>
          <p:cNvSpPr txBox="1">
            <a:spLocks noChangeArrowheads="1"/>
          </p:cNvSpPr>
          <p:nvPr/>
        </p:nvSpPr>
        <p:spPr bwMode="auto">
          <a:xfrm>
            <a:off x="5260975" y="3709005"/>
            <a:ext cx="30099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000" dirty="0" err="1">
                <a:solidFill>
                  <a:srgbClr val="000000"/>
                </a:solidFill>
                <a:latin typeface="Arial" charset="0"/>
              </a:rPr>
              <a:t>PreorderTraversal</a:t>
            </a:r>
            <a:endParaRPr lang="en-US" sz="10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1B109EA3-35F0-47C5-83B2-B1C0ED413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24" y="1408553"/>
            <a:ext cx="8018551" cy="1726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5608" grpId="0" build="allAtOnce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63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</a:t>
            </a:r>
            <a:r>
              <a:rPr lang="en-US" sz="4000" dirty="0" err="1">
                <a:solidFill>
                  <a:srgbClr val="FF0000"/>
                </a:solidFill>
              </a:rPr>
              <a:t>Inorder</a:t>
            </a:r>
            <a:r>
              <a:rPr lang="en-US" sz="4000" dirty="0">
                <a:solidFill>
                  <a:srgbClr val="FF0000"/>
                </a:solidFill>
              </a:rPr>
              <a:t> Traversal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37652" name="Text Box 20"/>
          <p:cNvSpPr txBox="1">
            <a:spLocks noChangeArrowheads="1"/>
          </p:cNvSpPr>
          <p:nvPr/>
        </p:nvSpPr>
        <p:spPr bwMode="auto">
          <a:xfrm>
            <a:off x="793750" y="3760410"/>
            <a:ext cx="4006850" cy="1600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inorderTraversal(Node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!= null)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inorderTraversal(t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-&gt;left);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inorderTraversal(t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-&gt;right);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pic>
        <p:nvPicPr>
          <p:cNvPr id="837653" name="Picture 21" descr="TraversalBlu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57800" y="3733800"/>
            <a:ext cx="3021013" cy="1604963"/>
          </a:xfrm>
          <a:prstGeom prst="rect">
            <a:avLst/>
          </a:prstGeom>
          <a:noFill/>
        </p:spPr>
      </p:pic>
      <p:sp>
        <p:nvSpPr>
          <p:cNvPr id="837654" name="Rectangle 22"/>
          <p:cNvSpPr>
            <a:spLocks noChangeArrowheads="1"/>
          </p:cNvSpPr>
          <p:nvPr/>
        </p:nvSpPr>
        <p:spPr bwMode="auto">
          <a:xfrm>
            <a:off x="5243513" y="3923318"/>
            <a:ext cx="823912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Bashful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Doc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Dopey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Grumpy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Happy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Sleepy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000000"/>
                </a:solidFill>
                <a:latin typeface="Courier New" charset="0"/>
              </a:rPr>
              <a:t>Sneezy</a:t>
            </a:r>
            <a:endParaRPr lang="en-US" sz="1200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37655" name="Text Box 23"/>
          <p:cNvSpPr txBox="1">
            <a:spLocks noChangeArrowheads="1"/>
          </p:cNvSpPr>
          <p:nvPr/>
        </p:nvSpPr>
        <p:spPr bwMode="auto">
          <a:xfrm>
            <a:off x="5260975" y="3709005"/>
            <a:ext cx="30099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000" dirty="0" err="1">
                <a:solidFill>
                  <a:srgbClr val="000000"/>
                </a:solidFill>
                <a:latin typeface="Arial" charset="0"/>
              </a:rPr>
              <a:t>InorderTraversal</a:t>
            </a:r>
            <a:endParaRPr lang="en-US" sz="10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7E8944E0-7568-496E-A5DF-91EDF5890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24" y="1408553"/>
            <a:ext cx="8018551" cy="1726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7654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Implementation Strategies for Maps</a:t>
            </a:r>
          </a:p>
        </p:txBody>
      </p:sp>
      <p:sp>
        <p:nvSpPr>
          <p:cNvPr id="647171" name="Text Box 3"/>
          <p:cNvSpPr txBox="1">
            <a:spLocks noChangeArrowheads="1"/>
          </p:cNvSpPr>
          <p:nvPr/>
        </p:nvSpPr>
        <p:spPr bwMode="auto">
          <a:xfrm>
            <a:off x="457200" y="1155700"/>
            <a:ext cx="8382000" cy="48182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There are several strategies you might choose to implement the map operations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get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and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put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  Those strategies include:</a:t>
            </a:r>
          </a:p>
          <a:p>
            <a:pPr marL="804863" marR="0" lvl="1" indent="-43815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1.	</a:t>
            </a:r>
            <a:r>
              <a:rPr kumimoji="0" lang="en-US" altLang="zh-CN" sz="2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Linear search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 Keep track of all the key/value pairs in a vector.  In this model, both the </a:t>
            </a:r>
            <a:r>
              <a:rPr lang="en-US" altLang="zh-CN" sz="2000" dirty="0">
                <a:solidFill>
                  <a:srgbClr val="000000"/>
                </a:solidFill>
                <a:latin typeface="Courier New" charset="0"/>
              </a:rPr>
              <a:t>get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and </a:t>
            </a:r>
            <a:r>
              <a:rPr lang="en-US" altLang="zh-CN" sz="2000" dirty="0">
                <a:solidFill>
                  <a:srgbClr val="000000"/>
                </a:solidFill>
                <a:latin typeface="Courier New" charset="0"/>
              </a:rPr>
              <a:t>put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operations run in </a:t>
            </a:r>
            <a:r>
              <a:rPr kumimoji="0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O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(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) time.</a:t>
            </a:r>
          </a:p>
          <a:p>
            <a:pPr marL="804863" lvl="1" indent="-438150">
              <a:lnSpc>
                <a:spcPct val="85000"/>
              </a:lnSpc>
              <a:spcAft>
                <a:spcPts val="1200"/>
              </a:spcAft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2.	</a:t>
            </a:r>
            <a:r>
              <a:rPr kumimoji="0" lang="en-US" altLang="zh-CN" sz="2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Binary search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 If you keep the vector sorted by the key, you can use binary search to find the key.  Using this strategy improves the performance of </a:t>
            </a:r>
            <a:r>
              <a:rPr lang="en-US" altLang="zh-CN" sz="2000" dirty="0">
                <a:solidFill>
                  <a:srgbClr val="000000"/>
                </a:solidFill>
                <a:latin typeface="Courier New" charset="0"/>
              </a:rPr>
              <a:t>get</a:t>
            </a:r>
            <a:r>
              <a:rPr lang="en-US" altLang="zh-CN" sz="2200" b="0" dirty="0">
                <a:solidFill>
                  <a:srgbClr val="000000"/>
                </a:solidFill>
              </a:rPr>
              <a:t> to</a:t>
            </a:r>
            <a:r>
              <a:rPr lang="en-US" altLang="zh-CN" sz="2200" b="0" i="1" dirty="0">
                <a:solidFill>
                  <a:srgbClr val="000000"/>
                </a:solidFill>
              </a:rPr>
              <a:t> </a:t>
            </a:r>
            <a:r>
              <a:rPr lang="en-US" altLang="zh-CN" sz="2400" b="0" i="1" dirty="0">
                <a:solidFill>
                  <a:srgbClr val="000000"/>
                </a:solidFill>
              </a:rPr>
              <a:t>O</a:t>
            </a:r>
            <a:r>
              <a:rPr lang="en-US" altLang="zh-CN" sz="2200" b="0" dirty="0">
                <a:solidFill>
                  <a:srgbClr val="000000"/>
                </a:solidFill>
              </a:rPr>
              <a:t>(</a:t>
            </a:r>
            <a:r>
              <a:rPr lang="en-US" altLang="zh-CN" sz="2200" b="0" dirty="0" err="1">
                <a:solidFill>
                  <a:srgbClr val="000000"/>
                </a:solidFill>
              </a:rPr>
              <a:t>log</a:t>
            </a:r>
            <a:r>
              <a:rPr lang="en-US" altLang="zh-CN" sz="2200" b="0" i="1" dirty="0" err="1">
                <a:solidFill>
                  <a:srgbClr val="000000"/>
                </a:solidFill>
              </a:rPr>
              <a:t>N</a:t>
            </a:r>
            <a:r>
              <a:rPr lang="en-US" altLang="zh-CN" sz="2200" b="0" dirty="0">
                <a:solidFill>
                  <a:srgbClr val="000000"/>
                </a:solidFill>
              </a:rPr>
              <a:t>) and </a:t>
            </a:r>
            <a:r>
              <a:rPr lang="en-US" altLang="zh-CN" sz="2000" dirty="0">
                <a:solidFill>
                  <a:srgbClr val="000000"/>
                </a:solidFill>
                <a:latin typeface="Courier New" charset="0"/>
              </a:rPr>
              <a:t>put</a:t>
            </a:r>
            <a:r>
              <a:rPr lang="en-US" altLang="zh-CN" sz="2200" b="0" dirty="0">
                <a:solidFill>
                  <a:srgbClr val="000000"/>
                </a:solidFill>
              </a:rPr>
              <a:t> is still </a:t>
            </a:r>
            <a:r>
              <a:rPr lang="en-US" altLang="zh-CN" sz="2400" b="0" i="1" dirty="0">
                <a:solidFill>
                  <a:srgbClr val="000000"/>
                </a:solidFill>
              </a:rPr>
              <a:t>O</a:t>
            </a:r>
            <a:r>
              <a:rPr lang="en-US" altLang="zh-CN" sz="2200" b="0" dirty="0">
                <a:solidFill>
                  <a:srgbClr val="000000"/>
                </a:solidFill>
              </a:rPr>
              <a:t>(</a:t>
            </a:r>
            <a:r>
              <a:rPr lang="en-US" altLang="zh-CN" sz="2200" b="0" i="1" dirty="0">
                <a:solidFill>
                  <a:srgbClr val="000000"/>
                </a:solidFill>
              </a:rPr>
              <a:t>N</a:t>
            </a:r>
            <a:r>
              <a:rPr lang="en-US" altLang="zh-CN" sz="2200" b="0" dirty="0">
                <a:solidFill>
                  <a:srgbClr val="000000"/>
                </a:solidFill>
              </a:rPr>
              <a:t>).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  <a:p>
            <a:pPr marL="804863" lvl="1" indent="-438150">
              <a:lnSpc>
                <a:spcPct val="85000"/>
              </a:lnSpc>
              <a:spcAft>
                <a:spcPts val="1200"/>
              </a:spcAft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3.	</a:t>
            </a:r>
            <a:r>
              <a:rPr kumimoji="0" lang="en-US" altLang="zh-CN" sz="2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Table lookup in a grid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</a:t>
            </a:r>
            <a:r>
              <a:rPr lang="en-US" altLang="zh-CN" sz="2200" b="0" dirty="0">
                <a:solidFill>
                  <a:srgbClr val="000000"/>
                </a:solidFill>
              </a:rPr>
              <a:t> In the two-character code example,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you can store the state names in a 26 </a:t>
            </a:r>
            <a:r>
              <a:rPr kumimoji="0" lang="en-US" altLang="zh-CN" sz="2200" b="0" i="0" u="none" strike="noStrike" kern="1200" cap="none" spc="0" normalizeH="0" baseline="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ea typeface="+mn-ea"/>
                <a:cs typeface="+mn-cs"/>
              </a:rPr>
              <a:t>X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26 </a:t>
            </a:r>
            <a:r>
              <a:rPr lang="en-US" altLang="zh-CN" sz="2000" dirty="0">
                <a:solidFill>
                  <a:srgbClr val="000000"/>
                </a:solidFill>
                <a:latin typeface="Courier New" charset="0"/>
              </a:rPr>
              <a:t>Grid&lt;string&gt;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in which the first and second indices correspond to the two letters in the code.  Because you can now find any code in a single step, this strategy is </a:t>
            </a:r>
            <a:r>
              <a:rPr kumimoji="0" lang="en-US" altLang="zh-CN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O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(1), although this performance comes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at a cost in memory space</a:t>
            </a:r>
            <a:r>
              <a:rPr lang="en-US" altLang="zh-CN" sz="2200" b="0" dirty="0">
                <a:solidFill>
                  <a:srgbClr val="000000"/>
                </a:solidFill>
              </a:rPr>
              <a:t> (only 50/676 occupied).  This is the idea of </a:t>
            </a:r>
            <a:r>
              <a:rPr lang="en-US" altLang="zh-CN" sz="2200" i="1" dirty="0">
                <a:solidFill>
                  <a:srgbClr val="FF0000"/>
                </a:solidFill>
              </a:rPr>
              <a:t>hashing</a:t>
            </a:r>
            <a:r>
              <a:rPr lang="en-US" altLang="zh-CN" sz="2200" b="0" dirty="0">
                <a:solidFill>
                  <a:srgbClr val="000000"/>
                </a:solidFill>
              </a:rPr>
              <a:t>.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" name="爆炸形: 8 pt  1">
            <a:extLst>
              <a:ext uri="{FF2B5EF4-FFF2-40B4-BE49-F238E27FC236}">
                <a16:creationId xmlns:a16="http://schemas.microsoft.com/office/drawing/2014/main" id="{E8B1F960-0169-42DC-9ABC-828D75C58426}"/>
              </a:ext>
            </a:extLst>
          </p:cNvPr>
          <p:cNvSpPr/>
          <p:nvPr/>
        </p:nvSpPr>
        <p:spPr bwMode="auto">
          <a:xfrm>
            <a:off x="7696200" y="0"/>
            <a:ext cx="1447800" cy="762000"/>
          </a:xfrm>
          <a:prstGeom prst="irregularSeal1">
            <a:avLst/>
          </a:prstGeom>
          <a:solidFill>
            <a:srgbClr val="00CC99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Flashback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</a:t>
            </a:r>
            <a:r>
              <a:rPr lang="en-US" sz="4000" dirty="0" err="1">
                <a:solidFill>
                  <a:srgbClr val="FF0000"/>
                </a:solidFill>
              </a:rPr>
              <a:t>Postorder</a:t>
            </a:r>
            <a:r>
              <a:rPr lang="en-US" sz="4000" dirty="0">
                <a:solidFill>
                  <a:srgbClr val="FF0000"/>
                </a:solidFill>
              </a:rPr>
              <a:t> Traversal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39700" name="Text Box 20"/>
          <p:cNvSpPr txBox="1">
            <a:spLocks noChangeArrowheads="1"/>
          </p:cNvSpPr>
          <p:nvPr/>
        </p:nvSpPr>
        <p:spPr bwMode="auto">
          <a:xfrm>
            <a:off x="793750" y="3760410"/>
            <a:ext cx="4006850" cy="16004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postorderTraversal(Node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!= null) {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postorderTraversal(t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-&gt;left);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postorderTraversal(t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-&gt;right);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-&gt;key &lt;&lt;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pic>
        <p:nvPicPr>
          <p:cNvPr id="839701" name="Picture 21" descr="TraversalBlu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57800" y="3733800"/>
            <a:ext cx="3021013" cy="1604963"/>
          </a:xfrm>
          <a:prstGeom prst="rect">
            <a:avLst/>
          </a:prstGeom>
          <a:noFill/>
        </p:spPr>
      </p:pic>
      <p:sp>
        <p:nvSpPr>
          <p:cNvPr id="839702" name="Rectangle 22"/>
          <p:cNvSpPr>
            <a:spLocks noChangeArrowheads="1"/>
          </p:cNvSpPr>
          <p:nvPr/>
        </p:nvSpPr>
        <p:spPr bwMode="auto">
          <a:xfrm>
            <a:off x="5243513" y="3923318"/>
            <a:ext cx="823912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Bashful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Dopey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Doc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Happy</a:t>
            </a:r>
          </a:p>
          <a:p>
            <a:pPr>
              <a:lnSpc>
                <a:spcPct val="90000"/>
              </a:lnSpc>
            </a:pPr>
            <a:r>
              <a:rPr lang="en-US" sz="1200" dirty="0" err="1">
                <a:solidFill>
                  <a:srgbClr val="000000"/>
                </a:solidFill>
                <a:latin typeface="Courier New" charset="0"/>
              </a:rPr>
              <a:t>Sneezy</a:t>
            </a:r>
            <a:endParaRPr lang="en-US" sz="12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Sleepy</a:t>
            </a: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Grumpy</a:t>
            </a:r>
          </a:p>
        </p:txBody>
      </p:sp>
      <p:sp>
        <p:nvSpPr>
          <p:cNvPr id="839703" name="Text Box 23"/>
          <p:cNvSpPr txBox="1">
            <a:spLocks noChangeArrowheads="1"/>
          </p:cNvSpPr>
          <p:nvPr/>
        </p:nvSpPr>
        <p:spPr bwMode="auto">
          <a:xfrm>
            <a:off x="5260975" y="3709005"/>
            <a:ext cx="30099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000" dirty="0" err="1">
                <a:solidFill>
                  <a:srgbClr val="000000"/>
                </a:solidFill>
                <a:latin typeface="Arial" charset="0"/>
              </a:rPr>
              <a:t>PostorderTraversal</a:t>
            </a:r>
            <a:endParaRPr lang="en-US" sz="10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FB00CF0-151A-41F8-BD8C-6514D4A27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24" y="1408553"/>
            <a:ext cx="8018551" cy="1726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02" grpId="0" build="allAtOnce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A Question of Balance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554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Ideally, a binary search tree containing the names of Disney’s seven dwarves would look like this: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If, however, you happened to enter the names in alphabetical order, this tree would end up being a simple linked list in which all the left subtrees were </a:t>
            </a:r>
            <a:r>
              <a:rPr lang="en-US" altLang="zh-CN" sz="2000" dirty="0">
                <a:solidFill>
                  <a:srgbClr val="000000"/>
                </a:solidFill>
                <a:latin typeface="Courier New"/>
                <a:cs typeface="Courier New"/>
              </a:rPr>
              <a:t>NULL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and the right links formed a simple chain.  Algorithms on that tree would run in </a:t>
            </a:r>
            <a:r>
              <a:rPr lang="en-US" altLang="zh-CN" sz="2800" b="0" i="1" dirty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(</a:t>
            </a:r>
            <a:r>
              <a:rPr lang="en-US" altLang="zh-CN" sz="2400" b="0" i="1" dirty="0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) time instead of </a:t>
            </a:r>
            <a:r>
              <a:rPr lang="en-US" altLang="zh-CN" sz="2800" b="0" i="1" dirty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(</a:t>
            </a:r>
            <a:r>
              <a:rPr lang="en-US" altLang="zh-CN" sz="2400" b="0" dirty="0" err="1">
                <a:solidFill>
                  <a:srgbClr val="000000"/>
                </a:solidFill>
                <a:latin typeface="Times New Roman"/>
                <a:cs typeface="Times New Roman"/>
              </a:rPr>
              <a:t>log</a:t>
            </a:r>
            <a:r>
              <a:rPr lang="en-US" altLang="zh-CN" sz="2400" b="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) time.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A binary search tree is </a:t>
            </a:r>
            <a:r>
              <a:rPr lang="en-US" altLang="zh-CN" sz="2400" i="1" dirty="0">
                <a:solidFill>
                  <a:srgbClr val="FF0000"/>
                </a:solidFill>
                <a:latin typeface="Times New Roman"/>
                <a:cs typeface="Times New Roman"/>
              </a:rPr>
              <a:t>balanced</a:t>
            </a:r>
            <a:r>
              <a:rPr lang="en-US" altLang="zh-CN" sz="24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if </a:t>
            </a:r>
            <a:r>
              <a:rPr lang="en-US" altLang="zh-CN" sz="2400" b="0" dirty="0">
                <a:solidFill>
                  <a:srgbClr val="FF0000"/>
                </a:solidFill>
                <a:latin typeface="Times New Roman"/>
                <a:cs typeface="Times New Roman"/>
              </a:rPr>
              <a:t>the height of its left and right subtrees differ by at most one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and if both of those subtrees are themselves balanced.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721BC11-7D9F-419F-8C16-87AC2480A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043" y="1981200"/>
            <a:ext cx="6013913" cy="12949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6D81760-DF46-4007-9FE7-13863F87C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5043" y="5105400"/>
            <a:ext cx="6013913" cy="48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6" y="0"/>
            <a:ext cx="90746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781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241" y="0"/>
            <a:ext cx="54375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340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Tree-Balancing Algorithms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82600" y="1231899"/>
            <a:ext cx="8164513" cy="52451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The AVL algorithm was the first tree-balancing strategy and has been superseded by newer algorithms that are more effective in practice.  These algorithms include:</a:t>
            </a:r>
          </a:p>
          <a:p>
            <a:pPr marL="800100" lvl="1" indent="-342900">
              <a:lnSpc>
                <a:spcPct val="85000"/>
              </a:lnSpc>
              <a:spcAft>
                <a:spcPts val="600"/>
              </a:spcAft>
              <a:buFont typeface="Times New Roman" panose="02020603050405020304" pitchFamily="18" charset="0"/>
              <a:buChar char="–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Red-black trees</a:t>
            </a:r>
          </a:p>
          <a:p>
            <a:pPr marL="800100" lvl="1" indent="-342900">
              <a:lnSpc>
                <a:spcPct val="85000"/>
              </a:lnSpc>
              <a:spcAft>
                <a:spcPts val="600"/>
              </a:spcAft>
              <a:buFont typeface="Times New Roman" panose="02020603050405020304" pitchFamily="18" charset="0"/>
              <a:buChar char="–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2-3 trees</a:t>
            </a:r>
          </a:p>
          <a:p>
            <a:pPr marL="800100" lvl="1" indent="-342900">
              <a:lnSpc>
                <a:spcPct val="85000"/>
              </a:lnSpc>
              <a:spcAft>
                <a:spcPts val="600"/>
              </a:spcAft>
              <a:buFont typeface="Times New Roman" panose="02020603050405020304" pitchFamily="18" charset="0"/>
              <a:buChar char="–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AA trees</a:t>
            </a:r>
          </a:p>
          <a:p>
            <a:pPr marL="800100" lvl="1" indent="-342900">
              <a:lnSpc>
                <a:spcPct val="85000"/>
              </a:lnSpc>
              <a:spcAft>
                <a:spcPts val="600"/>
              </a:spcAft>
              <a:buFont typeface="Times New Roman" panose="02020603050405020304" pitchFamily="18" charset="0"/>
              <a:buChar char="–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Fibonacci trees</a:t>
            </a:r>
          </a:p>
          <a:p>
            <a:pPr marL="800100" lvl="1" indent="-342900">
              <a:lnSpc>
                <a:spcPct val="85000"/>
              </a:lnSpc>
              <a:spcAft>
                <a:spcPts val="600"/>
              </a:spcAft>
              <a:buFont typeface="Times New Roman" panose="02020603050405020304" pitchFamily="18" charset="0"/>
              <a:buChar char="–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Splay trees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At this point in your study of computer science, the important thing to know is that it is </a:t>
            </a:r>
            <a:r>
              <a:rPr lang="en-US" altLang="zh-CN" sz="2400" b="0" i="1" dirty="0">
                <a:solidFill>
                  <a:srgbClr val="000000"/>
                </a:solidFill>
                <a:latin typeface="Times New Roman"/>
                <a:cs typeface="Times New Roman"/>
              </a:rPr>
              <a:t>possible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to keep a binary tree balanced as you insert nodes, thereby ensuring that lookup operations run in </a:t>
            </a:r>
            <a:r>
              <a:rPr lang="en-US" altLang="zh-CN" sz="2800" b="0" i="1" dirty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(</a:t>
            </a:r>
            <a:r>
              <a:rPr lang="en-US" altLang="zh-CN" sz="2400" b="0" dirty="0" err="1">
                <a:solidFill>
                  <a:srgbClr val="000000"/>
                </a:solidFill>
                <a:latin typeface="Times New Roman"/>
                <a:cs typeface="Times New Roman"/>
              </a:rPr>
              <a:t>log</a:t>
            </a:r>
            <a:r>
              <a:rPr lang="en-US" altLang="zh-CN" sz="2400" b="0" i="1" spc="100" dirty="0" err="1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) time</a:t>
            </a:r>
            <a:r>
              <a:rPr lang="en-US" altLang="zh-CN" sz="2400" b="0" dirty="0">
                <a:latin typeface="Times New Roman"/>
                <a:cs typeface="Times New Roman"/>
              </a:rPr>
              <a:t>.  If you get really excited about this kind of algorithms, you’ll have the opportunity to study them in more detail in the later Data Structures and Algorithms course.</a:t>
            </a: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143000"/>
            <a:ext cx="8890000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049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Implementing Maps Using </a:t>
            </a:r>
            <a:r>
              <a:rPr lang="en-US" sz="4000" dirty="0" err="1">
                <a:solidFill>
                  <a:srgbClr val="FF0000"/>
                </a:solidFill>
              </a:rPr>
              <a:t>BSTs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524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The binary search tree structure makes it possible to define a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Map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class in which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get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and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put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operate in </a:t>
            </a:r>
            <a:r>
              <a:rPr lang="en-US" sz="2800" b="0" i="1" dirty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latin typeface="Times New Roman"/>
                <a:cs typeface="Times New Roman"/>
              </a:rPr>
              <a:t>log</a:t>
            </a:r>
            <a:r>
              <a:rPr lang="en-US" sz="2400" b="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) time while allowing iteration to proceed in order.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The following changes are required to implement the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Map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class:</a:t>
            </a:r>
          </a:p>
          <a:p>
            <a:pPr marL="800100" lvl="1" indent="-342900">
              <a:lnSpc>
                <a:spcPct val="85000"/>
              </a:lnSpc>
              <a:spcAft>
                <a:spcPts val="1200"/>
              </a:spcAft>
              <a:buFont typeface="Lucida Grande"/>
              <a:buChar char="–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BSTNode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structure must be expanded to include a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value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field.</a:t>
            </a:r>
          </a:p>
          <a:p>
            <a:pPr marL="800100" lvl="1" indent="-342900">
              <a:lnSpc>
                <a:spcPct val="85000"/>
              </a:lnSpc>
              <a:spcAft>
                <a:spcPts val="1200"/>
              </a:spcAft>
              <a:buFont typeface="Lucida Grande"/>
              <a:buChar char="–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The class must include template parameters for both the key and value types.</a:t>
            </a:r>
          </a:p>
          <a:p>
            <a:pPr marL="800100" lvl="1" indent="-342900">
              <a:lnSpc>
                <a:spcPct val="85000"/>
              </a:lnSpc>
              <a:spcAft>
                <a:spcPts val="1200"/>
              </a:spcAft>
              <a:buFont typeface="Lucida Grande"/>
              <a:buChar char="–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The implementation must include the methods that define the complete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Map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interface, such as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size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isEmpty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clear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, and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containsKey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.</a:t>
            </a:r>
          </a:p>
          <a:p>
            <a:pPr marL="800100" lvl="1" indent="-342900">
              <a:lnSpc>
                <a:spcPct val="85000"/>
              </a:lnSpc>
              <a:spcAft>
                <a:spcPts val="1200"/>
              </a:spcAft>
              <a:buFont typeface="Lucida Grande"/>
              <a:buChar char="–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The implementation must overload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operator</a:t>
            </a:r>
            <a:r>
              <a:rPr lang="en-US" sz="2400" dirty="0">
                <a:solidFill>
                  <a:srgbClr val="000000"/>
                </a:solidFill>
                <a:latin typeface="Courier New"/>
                <a:cs typeface="Courier New"/>
              </a:rPr>
              <a:t>[]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to support the associative array syntax.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Priority Queues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2083" name="Rectangle 3"/>
          <p:cNvSpPr>
            <a:spLocks noChangeArrowheads="1"/>
          </p:cNvSpPr>
          <p:nvPr/>
        </p:nvSpPr>
        <p:spPr bwMode="auto">
          <a:xfrm>
            <a:off x="488950" y="1270000"/>
            <a:ext cx="8164513" cy="520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sz="2400" b="0" dirty="0">
                <a:solidFill>
                  <a:srgbClr val="000000"/>
                </a:solidFill>
              </a:rPr>
              <a:t>Besides implementing maps, trees come up in many other programming contexts.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sz="2400" b="0" dirty="0">
                <a:solidFill>
                  <a:srgbClr val="000000"/>
                </a:solidFill>
              </a:rPr>
              <a:t>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</a:t>
            </a: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priority queue</a:t>
            </a:r>
            <a:r>
              <a:rPr lang="en-US" sz="2400" b="0" dirty="0">
                <a:solidFill>
                  <a:srgbClr val="000000"/>
                </a:solidFill>
              </a:rPr>
              <a:t> is a queue in which the order in which elements are dequeued depends on a numeric priority.</a:t>
            </a:r>
            <a:endParaRPr lang="en-US" sz="2400" b="0" dirty="0"/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altLang="zh-CN" sz="2400" b="0" dirty="0"/>
              <a:t>They are essential to both Dijkstra’s and Kruskal’s algorithms (examples of some very important </a:t>
            </a:r>
            <a:r>
              <a:rPr lang="en-US" altLang="zh-CN" sz="2400" i="1" dirty="0">
                <a:solidFill>
                  <a:srgbClr val="FF0000"/>
                </a:solidFill>
              </a:rPr>
              <a:t>graph</a:t>
            </a:r>
            <a:r>
              <a:rPr lang="en-US" altLang="zh-CN" sz="2400" b="0" dirty="0"/>
              <a:t> algorithms), therefore, making them efficient improves performance.</a:t>
            </a: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altLang="zh-CN" sz="2400" b="0" dirty="0"/>
              <a:t>If you implement them in the obvious way using either arrays or linked lists, priority queues require </a:t>
            </a:r>
            <a:r>
              <a:rPr lang="en-US" altLang="zh-CN" sz="2800" b="0" i="1" dirty="0"/>
              <a:t>O</a:t>
            </a:r>
            <a:r>
              <a:rPr lang="en-US" altLang="zh-CN" sz="2400" b="0" dirty="0"/>
              <a:t>(</a:t>
            </a:r>
            <a:r>
              <a:rPr lang="en-US" altLang="zh-CN" sz="2400" b="0" i="1" dirty="0"/>
              <a:t>N</a:t>
            </a:r>
            <a:r>
              <a:rPr lang="en-US" altLang="zh-CN" sz="2400" b="0" dirty="0"/>
              <a:t>) time (Exercise 8 from Chapter 14).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The standard algorithm for implementing priority queues uses a data structure called a </a:t>
            </a:r>
            <a:r>
              <a:rPr lang="en-US" sz="2400" i="1" dirty="0">
                <a:solidFill>
                  <a:srgbClr val="FF0000"/>
                </a:solidFill>
              </a:rPr>
              <a:t>partially ordered tree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, which makes it possible to implement priority queue operations in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(log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) time.</a:t>
            </a:r>
          </a:p>
        </p:txBody>
      </p:sp>
    </p:spTree>
    <p:extLst>
      <p:ext uri="{BB962C8B-B14F-4D97-AF65-F5344CB8AC3E}">
        <p14:creationId xmlns:p14="http://schemas.microsoft.com/office/powerpoint/2010/main" val="2202162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083" grpId="0" build="p" bldLvl="2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8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2083" name="Rectangle 3"/>
          <p:cNvSpPr>
            <a:spLocks noChangeArrowheads="1"/>
          </p:cNvSpPr>
          <p:nvPr/>
        </p:nvSpPr>
        <p:spPr bwMode="auto">
          <a:xfrm>
            <a:off x="488950" y="1270000"/>
            <a:ext cx="8164513" cy="535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lvl="0" indent="-342900">
              <a:lnSpc>
                <a:spcPct val="85000"/>
              </a:lnSpc>
              <a:spcAft>
                <a:spcPts val="600"/>
              </a:spcAft>
              <a:buFontTx/>
              <a:buChar char="•"/>
              <a:defRPr/>
            </a:pPr>
            <a:r>
              <a:rPr lang="en-US" altLang="zh-CN" sz="2400" b="0" dirty="0">
                <a:solidFill>
                  <a:srgbClr val="000000"/>
                </a:solidFill>
              </a:rPr>
              <a:t>A partially ordered tree is a special class of binary tree (but not a binary search tree) with these additional properties: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  <a:defRPr/>
            </a:pPr>
            <a:r>
              <a:rPr lang="en-US" altLang="zh-CN" sz="2200" b="0" dirty="0">
                <a:solidFill>
                  <a:srgbClr val="000000"/>
                </a:solidFill>
                <a:ea typeface="ＭＳ Ｐゴシック" charset="-128"/>
              </a:rPr>
              <a:t>The tree is </a:t>
            </a:r>
            <a:r>
              <a:rPr lang="en-US" altLang="zh-CN" sz="2200" i="1" dirty="0">
                <a:solidFill>
                  <a:srgbClr val="FF0000"/>
                </a:solidFill>
                <a:ea typeface="ＭＳ Ｐゴシック" charset="-128"/>
              </a:rPr>
              <a:t>complete</a:t>
            </a:r>
            <a:r>
              <a:rPr lang="en-US" altLang="zh-CN" sz="2200" b="0" dirty="0">
                <a:solidFill>
                  <a:srgbClr val="000000"/>
                </a:solidFill>
                <a:ea typeface="ＭＳ Ｐゴシック" charset="-128"/>
              </a:rPr>
              <a:t>, i.e., it is completely balanced, and each level of the tree is </a:t>
            </a:r>
            <a:r>
              <a:rPr lang="en-US" altLang="zh-CN" sz="2200" b="0" dirty="0">
                <a:solidFill>
                  <a:srgbClr val="FF0000"/>
                </a:solidFill>
                <a:ea typeface="ＭＳ Ｐゴシック" charset="-128"/>
              </a:rPr>
              <a:t>filled as far to the left as possible</a:t>
            </a:r>
            <a:r>
              <a:rPr lang="en-US" altLang="zh-CN" sz="2200" b="0" dirty="0">
                <a:solidFill>
                  <a:srgbClr val="000000"/>
                </a:solidFill>
                <a:ea typeface="ＭＳ Ｐゴシック" charset="-128"/>
              </a:rPr>
              <a:t>.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  <a:defRPr/>
            </a:pPr>
            <a:r>
              <a:rPr lang="en-US" altLang="zh-CN" sz="2200" b="0" dirty="0">
                <a:solidFill>
                  <a:srgbClr val="000000"/>
                </a:solidFill>
                <a:ea typeface="ＭＳ Ｐゴシック" charset="-128"/>
              </a:rPr>
              <a:t>The root node of the tree has higher priority than the root of either of its subtrees, which are also partially ordered trees.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A </a:t>
            </a:r>
            <a:r>
              <a:rPr lang="en-US" altLang="zh-CN" sz="2400" i="1" dirty="0">
                <a:solidFill>
                  <a:srgbClr val="FF0000"/>
                </a:solidFill>
              </a:rPr>
              <a:t>heap</a:t>
            </a:r>
            <a:r>
              <a:rPr lang="en-US" altLang="zh-CN" sz="2400" b="0" dirty="0">
                <a:solidFill>
                  <a:srgbClr val="000000"/>
                </a:solidFill>
              </a:rPr>
              <a:t> is an array-based data structure that simulates the operation of a </a:t>
            </a:r>
            <a:r>
              <a:rPr lang="en-US" altLang="zh-CN" sz="2400" b="0" dirty="0"/>
              <a:t>partially ordered tree</a:t>
            </a:r>
            <a:r>
              <a:rPr lang="en-US" altLang="zh-CN" sz="2400" b="0" dirty="0">
                <a:solidFill>
                  <a:srgbClr val="000000"/>
                </a:solidFill>
              </a:rPr>
              <a:t>.  (The heap data structure bears no relationship to the pool of unused memory “heap” available for dynamic allocation.)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400" b="0" dirty="0"/>
              <a:t>The heap stores the nodes in a partially ordered tree simply by counting off the nodes, level by level, from left to right, making it simple to implement tree operations:</a:t>
            </a:r>
          </a:p>
          <a:p>
            <a:pPr lvl="2"/>
            <a:r>
              <a:rPr lang="en-US" altLang="zh-CN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parentIndex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(n)</a:t>
            </a:r>
            <a:r>
              <a:rPr lang="en-US" altLang="zh-CN" sz="1800" dirty="0">
                <a:latin typeface="+mn-lt"/>
              </a:rPr>
              <a:t>	</a:t>
            </a:r>
            <a:r>
              <a:rPr lang="en-US" altLang="zh-CN" sz="1800" b="0" i="1" dirty="0">
                <a:latin typeface="+mn-lt"/>
              </a:rPr>
              <a:t>is always given by	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 - 1) / 2</a:t>
            </a:r>
          </a:p>
          <a:p>
            <a:pPr lvl="2"/>
            <a:r>
              <a:rPr lang="en-US" altLang="zh-CN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leftChildIndex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(n)</a:t>
            </a:r>
            <a:r>
              <a:rPr lang="en-US" altLang="zh-CN" sz="1800" b="0" i="1" dirty="0">
                <a:latin typeface="+mn-lt"/>
              </a:rPr>
              <a:t>	is always given by	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2 * n + 1</a:t>
            </a:r>
          </a:p>
          <a:p>
            <a:pPr lvl="2"/>
            <a:r>
              <a:rPr lang="en-US" altLang="zh-CN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rightChildIndex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(n)</a:t>
            </a:r>
            <a:r>
              <a:rPr lang="en-US" altLang="zh-CN" sz="1800" b="0" i="1" dirty="0">
                <a:latin typeface="+mn-lt"/>
              </a:rPr>
              <a:t>	is always given by	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2 * n + 2</a:t>
            </a:r>
          </a:p>
          <a:p>
            <a:pPr>
              <a:lnSpc>
                <a:spcPct val="85000"/>
              </a:lnSpc>
              <a:spcAft>
                <a:spcPts val="600"/>
              </a:spcAft>
              <a:defRPr/>
            </a:pPr>
            <a:endParaRPr lang="en-US" altLang="zh-CN" sz="2200" b="0" dirty="0">
              <a:solidFill>
                <a:srgbClr val="000000"/>
              </a:solidFill>
              <a:ea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083" grpId="0" uiExpand="1" build="p" bldLvl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14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5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7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9" name="TextBox 43"/>
          <p:cNvSpPr txBox="1"/>
          <p:nvPr/>
        </p:nvSpPr>
        <p:spPr>
          <a:xfrm>
            <a:off x="3128890" y="603673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20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1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3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Limitations of Hashing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08963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latin typeface="Times New Roman" charset="0"/>
              </a:rPr>
              <a:t>In the last chapter, We have seen how hashing makes it possible to implement the </a:t>
            </a:r>
            <a:r>
              <a:rPr lang="en-US" sz="2000" dirty="0">
                <a:latin typeface="Courier New"/>
                <a:cs typeface="Courier New"/>
              </a:rPr>
              <a:t>get</a:t>
            </a:r>
            <a:r>
              <a:rPr lang="en-US" sz="2400" b="0" dirty="0">
                <a:latin typeface="Times New Roman" charset="0"/>
              </a:rPr>
              <a:t> and </a:t>
            </a:r>
            <a:r>
              <a:rPr lang="en-US" sz="2000" dirty="0">
                <a:latin typeface="Courier New"/>
                <a:cs typeface="Courier New"/>
              </a:rPr>
              <a:t>put</a:t>
            </a:r>
            <a:r>
              <a:rPr lang="en-US" sz="2400" b="0" dirty="0">
                <a:latin typeface="Times New Roman" charset="0"/>
              </a:rPr>
              <a:t> operations for a map in </a:t>
            </a:r>
            <a:r>
              <a:rPr lang="en-US" sz="2800" b="0" i="1" dirty="0">
                <a:solidFill>
                  <a:srgbClr val="FF0000"/>
                </a:solidFill>
                <a:latin typeface="Times New Roman" charset="0"/>
              </a:rPr>
              <a:t>O</a:t>
            </a:r>
            <a:r>
              <a:rPr lang="en-US" sz="2400" b="0" dirty="0">
                <a:solidFill>
                  <a:srgbClr val="FF0000"/>
                </a:solidFill>
                <a:latin typeface="Times New Roman" charset="0"/>
              </a:rPr>
              <a:t>(1)</a:t>
            </a:r>
            <a:r>
              <a:rPr lang="en-US" sz="2400" b="0" dirty="0">
                <a:latin typeface="Times New Roman" charset="0"/>
              </a:rPr>
              <a:t> time.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latin typeface="Times New Roman" charset="0"/>
              </a:rPr>
              <a:t>Despite its extraordinary efficiency, hashing is not always the best strategy for implementing maps, because of the following limitations:</a:t>
            </a:r>
          </a:p>
          <a:p>
            <a:pPr marL="742950" lvl="1" indent="-285750">
              <a:lnSpc>
                <a:spcPct val="85000"/>
              </a:lnSpc>
              <a:spcAft>
                <a:spcPts val="1200"/>
              </a:spcAft>
              <a:buFontTx/>
              <a:buChar char="–"/>
            </a:pPr>
            <a:r>
              <a:rPr lang="en-US" sz="2200" b="0" dirty="0">
                <a:latin typeface="Times New Roman" charset="0"/>
                <a:ea typeface="ＭＳ Ｐゴシック" charset="-128"/>
              </a:rPr>
              <a:t>Hash tables depend on being able to compute a </a:t>
            </a:r>
            <a:r>
              <a:rPr lang="en-US" sz="2200" b="0" dirty="0">
                <a:solidFill>
                  <a:srgbClr val="FF0000"/>
                </a:solidFill>
                <a:latin typeface="Times New Roman" charset="0"/>
                <a:ea typeface="ＭＳ Ｐゴシック" charset="-128"/>
              </a:rPr>
              <a:t>hash function</a:t>
            </a:r>
            <a:r>
              <a:rPr lang="en-US" sz="2200" b="0" dirty="0">
                <a:latin typeface="Times New Roman" charset="0"/>
                <a:ea typeface="ＭＳ Ｐゴシック" charset="-128"/>
              </a:rPr>
              <a:t> on some key.  Expanding the hash-function idea so that it applies to  types other than strings is subtle.</a:t>
            </a:r>
          </a:p>
          <a:p>
            <a:pPr marL="742950" lvl="1" indent="-285750">
              <a:lnSpc>
                <a:spcPct val="85000"/>
              </a:lnSpc>
              <a:spcAft>
                <a:spcPts val="1200"/>
              </a:spcAft>
              <a:buFontTx/>
              <a:buChar char="–"/>
            </a:pPr>
            <a:r>
              <a:rPr lang="en-US" sz="2200" b="0" dirty="0">
                <a:latin typeface="Times New Roman" charset="0"/>
                <a:ea typeface="ＭＳ Ｐゴシック" charset="-128"/>
              </a:rPr>
              <a:t>Using the range-based </a:t>
            </a:r>
            <a:r>
              <a:rPr lang="en-US" sz="1800" dirty="0">
                <a:latin typeface="Courier New"/>
                <a:ea typeface="ＭＳ Ｐゴシック" charset="-128"/>
                <a:cs typeface="Courier New"/>
              </a:rPr>
              <a:t>for</a:t>
            </a:r>
            <a:r>
              <a:rPr lang="en-US" sz="2200" b="0" dirty="0">
                <a:latin typeface="Times New Roman" charset="0"/>
                <a:ea typeface="ＭＳ Ｐゴシック" charset="-128"/>
              </a:rPr>
              <a:t> on hash tables does not deliver the keys in any sensible order.  Even when the keys have a natural order (such as the lexicographic order used with strings), the hash table code for </a:t>
            </a:r>
            <a:r>
              <a:rPr lang="en-US" sz="2200" b="0" dirty="0">
                <a:solidFill>
                  <a:srgbClr val="FF0000"/>
                </a:solidFill>
                <a:latin typeface="Times New Roman" charset="0"/>
                <a:ea typeface="ＭＳ Ｐゴシック" charset="-128"/>
              </a:rPr>
              <a:t>iteration</a:t>
            </a:r>
            <a:r>
              <a:rPr lang="en-US" sz="2200" b="0" dirty="0">
                <a:latin typeface="Times New Roman" charset="0"/>
                <a:ea typeface="ＭＳ Ｐゴシック" charset="-128"/>
              </a:rPr>
              <a:t> cannot take advantage of that fact.</a:t>
            </a:r>
          </a:p>
          <a:p>
            <a:pPr marL="285750" indent="-285750">
              <a:lnSpc>
                <a:spcPct val="85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400" b="0" dirty="0">
                <a:latin typeface="Times New Roman" charset="0"/>
                <a:ea typeface="ＭＳ Ｐゴシック" charset="-128"/>
              </a:rPr>
              <a:t>The goal now is to explore another representation that supports iterating through the elements in order.</a:t>
            </a:r>
          </a:p>
        </p:txBody>
      </p:sp>
    </p:spTree>
    <p:extLst>
      <p:ext uri="{BB962C8B-B14F-4D97-AF65-F5344CB8AC3E}">
        <p14:creationId xmlns:p14="http://schemas.microsoft.com/office/powerpoint/2010/main" val="66945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8963" grpId="0" uiExpand="1" build="p" bldLvl="2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15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6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7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8" name="TextBox 43"/>
          <p:cNvSpPr txBox="1"/>
          <p:nvPr/>
        </p:nvSpPr>
        <p:spPr>
          <a:xfrm>
            <a:off x="3128890" y="603673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19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0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1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32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18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9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0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1" name="TextBox 43"/>
          <p:cNvSpPr txBox="1"/>
          <p:nvPr/>
        </p:nvSpPr>
        <p:spPr>
          <a:xfrm>
            <a:off x="3128890" y="603673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3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36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37" name="TextBox 39"/>
          <p:cNvSpPr txBox="1"/>
          <p:nvPr/>
        </p:nvSpPr>
        <p:spPr>
          <a:xfrm>
            <a:off x="4191000" y="604121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99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46085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21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6" name="TextBox 43"/>
          <p:cNvSpPr txBox="1"/>
          <p:nvPr/>
        </p:nvSpPr>
        <p:spPr>
          <a:xfrm>
            <a:off x="3128890" y="603673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37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8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9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2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46" name="TextBox 39"/>
          <p:cNvSpPr txBox="1"/>
          <p:nvPr/>
        </p:nvSpPr>
        <p:spPr>
          <a:xfrm>
            <a:off x="4191000" y="604121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47" name="TextBox 32"/>
          <p:cNvSpPr txBox="1"/>
          <p:nvPr/>
        </p:nvSpPr>
        <p:spPr>
          <a:xfrm>
            <a:off x="4733026" y="6037052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46085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32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6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7" name="TextBox 43"/>
          <p:cNvSpPr txBox="1"/>
          <p:nvPr/>
        </p:nvSpPr>
        <p:spPr>
          <a:xfrm>
            <a:off x="3128890" y="603673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38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9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2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4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46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47" name="TextBox 39"/>
          <p:cNvSpPr txBox="1"/>
          <p:nvPr/>
        </p:nvSpPr>
        <p:spPr>
          <a:xfrm>
            <a:off x="4191000" y="604121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48" name="TextBox 32"/>
          <p:cNvSpPr txBox="1"/>
          <p:nvPr/>
        </p:nvSpPr>
        <p:spPr>
          <a:xfrm>
            <a:off x="4733026" y="6037052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61 0.00023 C 0.00018 -0.04444 -0.00173 -0.08796 0.00139 -0.11319 C 0.00591 -0.1375 0.01493 -0.14421 0.02726 -0.15139 C 0.04011 -0.15718 0.06823 -0.1544 0.07709 -0.15486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0" y="-79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33333E-6 C 0.00434 0.04306 0.00885 0.08658 0.0026 0.11158 C -0.00347 0.13658 -0.02344 0.14236 -0.03646 0.14977 C -0.04948 0.15718 -0.06892 0.15417 -0.07535 0.1551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0" y="7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/>
      <p:bldP spid="33" grpId="0"/>
      <p:bldP spid="46" grpId="0"/>
      <p:bldP spid="4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35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7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8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9" name="TextBox 43"/>
          <p:cNvSpPr txBox="1"/>
          <p:nvPr/>
        </p:nvSpPr>
        <p:spPr>
          <a:xfrm>
            <a:off x="3128890" y="603673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42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4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6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8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49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50" name="TextBox 39"/>
          <p:cNvSpPr txBox="1"/>
          <p:nvPr/>
        </p:nvSpPr>
        <p:spPr>
          <a:xfrm>
            <a:off x="4191000" y="604121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51" name="TextBox 32"/>
          <p:cNvSpPr txBox="1"/>
          <p:nvPr/>
        </p:nvSpPr>
        <p:spPr>
          <a:xfrm>
            <a:off x="4733026" y="6037052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52" name="TextBox 35"/>
          <p:cNvSpPr txBox="1"/>
          <p:nvPr/>
        </p:nvSpPr>
        <p:spPr>
          <a:xfrm>
            <a:off x="52664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021940" y="4719565"/>
            <a:ext cx="533400" cy="533400"/>
          </a:xfrm>
          <a:prstGeom prst="rect">
            <a:avLst/>
          </a:prstGeom>
          <a:solidFill>
            <a:srgbClr val="FF99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4" idx="2"/>
            <a:endCxn id="35" idx="0"/>
          </p:cNvCxnSpPr>
          <p:nvPr/>
        </p:nvCxnSpPr>
        <p:spPr bwMode="auto">
          <a:xfrm rot="5400000">
            <a:off x="5372703" y="4102103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017105" y="4736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38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9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2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128890" y="603673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46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8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0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1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52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53" name="TextBox 39"/>
          <p:cNvSpPr txBox="1"/>
          <p:nvPr/>
        </p:nvSpPr>
        <p:spPr>
          <a:xfrm>
            <a:off x="4191000" y="604121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54" name="TextBox 32"/>
          <p:cNvSpPr txBox="1"/>
          <p:nvPr/>
        </p:nvSpPr>
        <p:spPr>
          <a:xfrm>
            <a:off x="4733026" y="6037052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55" name="TextBox 35"/>
          <p:cNvSpPr txBox="1"/>
          <p:nvPr/>
        </p:nvSpPr>
        <p:spPr>
          <a:xfrm>
            <a:off x="52664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56" name="TextBox 36"/>
          <p:cNvSpPr txBox="1"/>
          <p:nvPr/>
        </p:nvSpPr>
        <p:spPr>
          <a:xfrm>
            <a:off x="57998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021940" y="47195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4" idx="2"/>
            <a:endCxn id="35" idx="0"/>
          </p:cNvCxnSpPr>
          <p:nvPr/>
        </p:nvCxnSpPr>
        <p:spPr bwMode="auto">
          <a:xfrm rot="5400000">
            <a:off x="5372703" y="4102103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48" name="Rectangle 47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999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17105" y="4736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11</a:t>
            </a:r>
          </a:p>
        </p:txBody>
      </p:sp>
      <p:sp>
        <p:nvSpPr>
          <p:cNvPr id="37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8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9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0" name="TextBox 43"/>
          <p:cNvSpPr txBox="1"/>
          <p:nvPr/>
        </p:nvSpPr>
        <p:spPr>
          <a:xfrm>
            <a:off x="3128890" y="603673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42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0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1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2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53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54" name="TextBox 39"/>
          <p:cNvSpPr txBox="1"/>
          <p:nvPr/>
        </p:nvSpPr>
        <p:spPr>
          <a:xfrm>
            <a:off x="4191000" y="604121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11</a:t>
            </a:r>
          </a:p>
        </p:txBody>
      </p:sp>
      <p:sp>
        <p:nvSpPr>
          <p:cNvPr id="55" name="TextBox 32"/>
          <p:cNvSpPr txBox="1"/>
          <p:nvPr/>
        </p:nvSpPr>
        <p:spPr>
          <a:xfrm>
            <a:off x="4733026" y="6037052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56" name="TextBox 35"/>
          <p:cNvSpPr txBox="1"/>
          <p:nvPr/>
        </p:nvSpPr>
        <p:spPr>
          <a:xfrm>
            <a:off x="52664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57" name="TextBox 36"/>
          <p:cNvSpPr txBox="1"/>
          <p:nvPr/>
        </p:nvSpPr>
        <p:spPr>
          <a:xfrm>
            <a:off x="57998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61 0.00023 C 0.00018 -0.04444 -0.00173 -0.08796 0.00139 -0.11319 C 0.00591 -0.1375 0.01493 -0.14421 0.02726 -0.15139 C 0.04011 -0.15718 0.06823 -0.1544 0.07709 -0.15486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0" y="-79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33333E-6 C 0.00434 0.04306 0.00885 0.08658 0.0026 0.11158 C -0.00347 0.13658 -0.02344 0.14236 -0.03646 0.14977 C -0.04948 0.15718 -0.06892 0.15417 -0.07535 0.1551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0" y="7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4" grpId="0"/>
      <p:bldP spid="46" grpId="0"/>
      <p:bldP spid="54" grpId="0"/>
      <p:bldP spid="5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021940" y="47195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4" idx="2"/>
            <a:endCxn id="35" idx="0"/>
          </p:cNvCxnSpPr>
          <p:nvPr/>
        </p:nvCxnSpPr>
        <p:spPr bwMode="auto">
          <a:xfrm rot="5400000">
            <a:off x="5372703" y="4102103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Rectangle 36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17105" y="4736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11</a:t>
            </a:r>
          </a:p>
        </p:txBody>
      </p:sp>
      <p:sp>
        <p:nvSpPr>
          <p:cNvPr id="60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61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62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63" name="TextBox 43"/>
          <p:cNvSpPr txBox="1"/>
          <p:nvPr/>
        </p:nvSpPr>
        <p:spPr>
          <a:xfrm>
            <a:off x="3128890" y="603673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11</a:t>
            </a:r>
          </a:p>
        </p:txBody>
      </p:sp>
      <p:sp>
        <p:nvSpPr>
          <p:cNvPr id="64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65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66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67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68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69" name="TextBox 39"/>
          <p:cNvSpPr txBox="1"/>
          <p:nvPr/>
        </p:nvSpPr>
        <p:spPr>
          <a:xfrm>
            <a:off x="4191000" y="604121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70" name="TextBox 32"/>
          <p:cNvSpPr txBox="1"/>
          <p:nvPr/>
        </p:nvSpPr>
        <p:spPr>
          <a:xfrm>
            <a:off x="4733026" y="6037052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71" name="TextBox 35"/>
          <p:cNvSpPr txBox="1"/>
          <p:nvPr/>
        </p:nvSpPr>
        <p:spPr>
          <a:xfrm>
            <a:off x="52664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72" name="TextBox 36"/>
          <p:cNvSpPr txBox="1"/>
          <p:nvPr/>
        </p:nvSpPr>
        <p:spPr>
          <a:xfrm>
            <a:off x="57998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59259E-6 C -0.0401 -0.00533 -0.08003 -0.00996 -0.10538 -0.03588 C -0.13073 -0.06158 -0.14444 -0.13588 -0.15208 -0.1551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00" y="-78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81481E-6 C 0.04114 0.00579 0.08246 0.01204 0.10781 0.03774 C 0.13281 0.06389 0.14375 0.13496 0.15121 0.1551 " pathEditMode="relative" rAng="0" ptsTypes="AAA">
                                      <p:cBhvr>
                                        <p:cTn id="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22" grpId="0"/>
      <p:bldP spid="44" grpId="0"/>
      <p:bldP spid="63" grpId="0"/>
      <p:bldP spid="6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00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5021940" y="47195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4" idx="2"/>
            <a:endCxn id="35" idx="0"/>
          </p:cNvCxnSpPr>
          <p:nvPr/>
        </p:nvCxnSpPr>
        <p:spPr bwMode="auto">
          <a:xfrm rot="5400000">
            <a:off x="5372703" y="4102103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Rectangle 36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999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b="0" dirty="0"/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017105" y="4736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38" name="Text Box 26"/>
          <p:cNvSpPr txBox="1">
            <a:spLocks noChangeArrowheads="1"/>
          </p:cNvSpPr>
          <p:nvPr/>
        </p:nvSpPr>
        <p:spPr bwMode="auto">
          <a:xfrm>
            <a:off x="457200" y="1828800"/>
            <a:ext cx="5715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err="1"/>
              <a:t>Dequeue</a:t>
            </a:r>
            <a:r>
              <a:rPr lang="en-US" sz="2400" b="0" dirty="0"/>
              <a:t> the top priority element</a:t>
            </a:r>
          </a:p>
        </p:txBody>
      </p:sp>
      <p:sp>
        <p:nvSpPr>
          <p:cNvPr id="39" name="Text Box 26"/>
          <p:cNvSpPr txBox="1">
            <a:spLocks noChangeArrowheads="1"/>
          </p:cNvSpPr>
          <p:nvPr/>
        </p:nvSpPr>
        <p:spPr bwMode="auto">
          <a:xfrm>
            <a:off x="5041295" y="1828800"/>
            <a:ext cx="609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11</a:t>
            </a:r>
          </a:p>
        </p:txBody>
      </p:sp>
      <p:cxnSp>
        <p:nvCxnSpPr>
          <p:cNvPr id="42" name="Straight Arrow Connector 41"/>
          <p:cNvCxnSpPr/>
          <p:nvPr/>
        </p:nvCxnSpPr>
        <p:spPr bwMode="auto">
          <a:xfrm>
            <a:off x="4724400" y="2081590"/>
            <a:ext cx="3048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0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8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0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1" name="TextBox 43"/>
          <p:cNvSpPr txBox="1"/>
          <p:nvPr/>
        </p:nvSpPr>
        <p:spPr>
          <a:xfrm>
            <a:off x="3128890" y="6036897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dirty="0"/>
              <a:t>11</a:t>
            </a:r>
            <a:endParaRPr lang="en-US" sz="2400" b="0" dirty="0"/>
          </a:p>
        </p:txBody>
      </p:sp>
      <p:sp>
        <p:nvSpPr>
          <p:cNvPr id="52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3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4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5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56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57" name="TextBox 39"/>
          <p:cNvSpPr txBox="1"/>
          <p:nvPr/>
        </p:nvSpPr>
        <p:spPr>
          <a:xfrm>
            <a:off x="4191000" y="604121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58" name="TextBox 32"/>
          <p:cNvSpPr txBox="1"/>
          <p:nvPr/>
        </p:nvSpPr>
        <p:spPr>
          <a:xfrm>
            <a:off x="4733026" y="6037052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59" name="TextBox 35"/>
          <p:cNvSpPr txBox="1"/>
          <p:nvPr/>
        </p:nvSpPr>
        <p:spPr>
          <a:xfrm>
            <a:off x="52664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60" name="TextBox 36"/>
          <p:cNvSpPr txBox="1"/>
          <p:nvPr/>
        </p:nvSpPr>
        <p:spPr>
          <a:xfrm>
            <a:off x="57998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dirty="0"/>
              <a:t>20</a:t>
            </a:r>
            <a:endParaRPr lang="en-US" sz="2400" b="0" dirty="0"/>
          </a:p>
        </p:txBody>
      </p:sp>
      <p:sp>
        <p:nvSpPr>
          <p:cNvPr id="61" name="TextBox 36"/>
          <p:cNvSpPr txBox="1"/>
          <p:nvPr/>
        </p:nvSpPr>
        <p:spPr>
          <a:xfrm>
            <a:off x="3141452" y="6037052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dirty="0"/>
              <a:t>20</a:t>
            </a:r>
            <a:endParaRPr lang="en-US" sz="2400"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4.07407E-6 C -0.02709 -0.05393 -0.05417 -0.1074 -0.06615 -0.15902 C -0.07813 -0.21041 -0.07066 -0.28402 -0.07153 -0.30879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00" y="-154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46" grpId="0"/>
      <p:bldP spid="51" grpId="0"/>
      <p:bldP spid="6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Partially Ordered Trees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4144" name="Text Box 16"/>
          <p:cNvSpPr txBox="1">
            <a:spLocks noChangeArrowheads="1"/>
          </p:cNvSpPr>
          <p:nvPr/>
        </p:nvSpPr>
        <p:spPr bwMode="auto">
          <a:xfrm>
            <a:off x="457200" y="13462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Insert in order: </a:t>
            </a:r>
          </a:p>
        </p:txBody>
      </p:sp>
      <p:sp>
        <p:nvSpPr>
          <p:cNvPr id="944145" name="Text Box 17"/>
          <p:cNvSpPr txBox="1">
            <a:spLocks noChangeArrowheads="1"/>
          </p:cNvSpPr>
          <p:nvPr/>
        </p:nvSpPr>
        <p:spPr bwMode="auto">
          <a:xfrm>
            <a:off x="2590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17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343400" y="2590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32004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93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38100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20</a:t>
            </a:r>
          </a:p>
        </p:txBody>
      </p:sp>
      <p:sp>
        <p:nvSpPr>
          <p:cNvPr id="27" name="Text Box 20"/>
          <p:cNvSpPr txBox="1">
            <a:spLocks noChangeArrowheads="1"/>
          </p:cNvSpPr>
          <p:nvPr/>
        </p:nvSpPr>
        <p:spPr bwMode="auto">
          <a:xfrm>
            <a:off x="44196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42</a:t>
            </a: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50292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/>
              <a:t>68</a:t>
            </a: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638800" y="1346200"/>
            <a:ext cx="53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>
                <a:solidFill>
                  <a:srgbClr val="000000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958500" y="36576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225697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3656395" y="47244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41" name="Straight Connector 40"/>
          <p:cNvCxnSpPr>
            <a:stCxn id="30" idx="0"/>
            <a:endCxn id="23" idx="2"/>
          </p:cNvCxnSpPr>
          <p:nvPr/>
        </p:nvCxnSpPr>
        <p:spPr bwMode="auto">
          <a:xfrm rot="5400000" flipH="1" flipV="1">
            <a:off x="3650950" y="2698450"/>
            <a:ext cx="533400" cy="13849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/>
          <p:cNvCxnSpPr>
            <a:stCxn id="23" idx="2"/>
            <a:endCxn id="34" idx="0"/>
          </p:cNvCxnSpPr>
          <p:nvPr/>
        </p:nvCxnSpPr>
        <p:spPr bwMode="auto">
          <a:xfrm rot="16200000" flipH="1">
            <a:off x="5035850" y="2698449"/>
            <a:ext cx="528565" cy="138006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30" idx="2"/>
            <a:endCxn id="31" idx="0"/>
          </p:cNvCxnSpPr>
          <p:nvPr/>
        </p:nvCxnSpPr>
        <p:spPr bwMode="auto">
          <a:xfrm rot="5400000">
            <a:off x="2607738" y="4106938"/>
            <a:ext cx="533400" cy="701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>
            <a:stCxn id="30" idx="2"/>
            <a:endCxn id="32" idx="0"/>
          </p:cNvCxnSpPr>
          <p:nvPr/>
        </p:nvCxnSpPr>
        <p:spPr bwMode="auto">
          <a:xfrm rot="16200000" flipH="1">
            <a:off x="3307447" y="4108752"/>
            <a:ext cx="533400" cy="69789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Rectangle 36"/>
          <p:cNvSpPr/>
          <p:nvPr/>
        </p:nvSpPr>
        <p:spPr bwMode="auto">
          <a:xfrm>
            <a:off x="5723465" y="3652765"/>
            <a:ext cx="533400" cy="533400"/>
          </a:xfrm>
          <a:prstGeom prst="rect">
            <a:avLst/>
          </a:prstGeom>
          <a:solidFill>
            <a:srgbClr val="66FF6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343400" y="261499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20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9705" y="368095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58180" y="4744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657600" y="474012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727095" y="366969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17</a:t>
            </a:r>
          </a:p>
        </p:txBody>
      </p:sp>
      <p:sp>
        <p:nvSpPr>
          <p:cNvPr id="38" name="Text Box 26"/>
          <p:cNvSpPr txBox="1">
            <a:spLocks noChangeArrowheads="1"/>
          </p:cNvSpPr>
          <p:nvPr/>
        </p:nvSpPr>
        <p:spPr bwMode="auto">
          <a:xfrm>
            <a:off x="457200" y="1828800"/>
            <a:ext cx="5715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err="1"/>
              <a:t>Dequeue</a:t>
            </a:r>
            <a:r>
              <a:rPr lang="en-US" sz="2400" b="0" dirty="0"/>
              <a:t> the top priority element</a:t>
            </a:r>
          </a:p>
        </p:txBody>
      </p:sp>
      <p:sp>
        <p:nvSpPr>
          <p:cNvPr id="39" name="Text Box 26"/>
          <p:cNvSpPr txBox="1">
            <a:spLocks noChangeArrowheads="1"/>
          </p:cNvSpPr>
          <p:nvPr/>
        </p:nvSpPr>
        <p:spPr bwMode="auto">
          <a:xfrm>
            <a:off x="5041295" y="1828800"/>
            <a:ext cx="609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11</a:t>
            </a:r>
          </a:p>
        </p:txBody>
      </p:sp>
      <p:cxnSp>
        <p:nvCxnSpPr>
          <p:cNvPr id="40" name="Straight Arrow Connector 39"/>
          <p:cNvCxnSpPr/>
          <p:nvPr/>
        </p:nvCxnSpPr>
        <p:spPr bwMode="auto">
          <a:xfrm>
            <a:off x="4724400" y="2081590"/>
            <a:ext cx="3048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Rectangle 22"/>
          <p:cNvSpPr/>
          <p:nvPr/>
        </p:nvSpPr>
        <p:spPr bwMode="auto">
          <a:xfrm>
            <a:off x="31288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2" name="Rectangle 33"/>
          <p:cNvSpPr/>
          <p:nvPr/>
        </p:nvSpPr>
        <p:spPr bwMode="auto">
          <a:xfrm>
            <a:off x="41956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6" name="Rectangle 29"/>
          <p:cNvSpPr/>
          <p:nvPr/>
        </p:nvSpPr>
        <p:spPr bwMode="auto">
          <a:xfrm>
            <a:off x="3662290" y="6023736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48" name="TextBox 43"/>
          <p:cNvSpPr txBox="1"/>
          <p:nvPr/>
        </p:nvSpPr>
        <p:spPr>
          <a:xfrm>
            <a:off x="3128890" y="6036897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dirty="0"/>
              <a:t>17</a:t>
            </a:r>
            <a:endParaRPr lang="en-US" sz="2400" b="0" dirty="0"/>
          </a:p>
        </p:txBody>
      </p:sp>
      <p:sp>
        <p:nvSpPr>
          <p:cNvPr id="49" name="Rectangle 30"/>
          <p:cNvSpPr/>
          <p:nvPr/>
        </p:nvSpPr>
        <p:spPr bwMode="auto">
          <a:xfrm>
            <a:off x="47290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0" name="Rectangle 31"/>
          <p:cNvSpPr/>
          <p:nvPr/>
        </p:nvSpPr>
        <p:spPr bwMode="auto">
          <a:xfrm>
            <a:off x="5262490" y="6019800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1" name="Rectangle 34"/>
          <p:cNvSpPr/>
          <p:nvPr/>
        </p:nvSpPr>
        <p:spPr bwMode="auto">
          <a:xfrm>
            <a:off x="5791200" y="6023591"/>
            <a:ext cx="533400" cy="5334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52" name="Text Box 16"/>
          <p:cNvSpPr txBox="1">
            <a:spLocks noChangeArrowheads="1"/>
          </p:cNvSpPr>
          <p:nvPr/>
        </p:nvSpPr>
        <p:spPr bwMode="auto">
          <a:xfrm>
            <a:off x="457200" y="60198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/>
              <a:t>The heap: </a:t>
            </a:r>
          </a:p>
        </p:txBody>
      </p:sp>
      <p:sp>
        <p:nvSpPr>
          <p:cNvPr id="53" name="TextBox 43"/>
          <p:cNvSpPr txBox="1"/>
          <p:nvPr/>
        </p:nvSpPr>
        <p:spPr>
          <a:xfrm>
            <a:off x="3666226" y="604084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42</a:t>
            </a:r>
          </a:p>
        </p:txBody>
      </p:sp>
      <p:sp>
        <p:nvSpPr>
          <p:cNvPr id="54" name="TextBox 39"/>
          <p:cNvSpPr txBox="1"/>
          <p:nvPr/>
        </p:nvSpPr>
        <p:spPr>
          <a:xfrm>
            <a:off x="4191000" y="6041213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dirty="0"/>
              <a:t>20</a:t>
            </a:r>
            <a:endParaRPr lang="en-US" sz="2400" b="0" dirty="0"/>
          </a:p>
        </p:txBody>
      </p:sp>
      <p:sp>
        <p:nvSpPr>
          <p:cNvPr id="55" name="TextBox 32"/>
          <p:cNvSpPr txBox="1"/>
          <p:nvPr/>
        </p:nvSpPr>
        <p:spPr>
          <a:xfrm>
            <a:off x="4733026" y="6037052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93</a:t>
            </a:r>
          </a:p>
        </p:txBody>
      </p:sp>
      <p:sp>
        <p:nvSpPr>
          <p:cNvPr id="56" name="TextBox 35"/>
          <p:cNvSpPr txBox="1"/>
          <p:nvPr/>
        </p:nvSpPr>
        <p:spPr>
          <a:xfrm>
            <a:off x="5266426" y="603977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/>
              <a:t>68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59259E-6 C -0.0401 -0.00533 -0.08003 -0.00996 -0.10538 -0.03588 C -0.13073 -0.06158 -0.14444 -0.13588 -0.15208 -0.1551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00" y="-78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4.44444E-6 C 0.04115 0.00578 0.08247 0.01203 0.10781 0.03773 C 0.13281 0.06388 0.14375 0.13495 0.15122 0.15509 " pathEditMode="relative" rAng="0" ptsTypes="aaA">
                                      <p:cBhvr>
                                        <p:cTn id="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00" y="7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22" grpId="0"/>
      <p:bldP spid="44" grpId="0"/>
      <p:bldP spid="48" grpId="0"/>
      <p:bldP spid="5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9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/>
                <a:cs typeface="Courier New"/>
              </a:rPr>
              <a:t>foreach</a:t>
            </a:r>
            <a:r>
              <a:rPr lang="en-US" sz="4000" dirty="0">
                <a:solidFill>
                  <a:srgbClr val="FF0000"/>
                </a:solidFill>
              </a:rPr>
              <a:t> Statement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636931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47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One of the common operations that clients need to perform when using a collection is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iterate through the elements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</a:t>
            </a:r>
          </a:p>
          <a:p>
            <a:pPr marL="342900" lvl="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altLang="zh-CN" sz="2400" b="0" dirty="0">
                <a:solidFill>
                  <a:srgbClr val="000000"/>
                </a:solidFill>
              </a:rPr>
              <a:t>While it is easy to implement iteration for vectors and grids using </a:t>
            </a:r>
            <a:r>
              <a:rPr lang="en-US" altLang="zh-CN" sz="2000" dirty="0">
                <a:solidFill>
                  <a:srgbClr val="000000"/>
                </a:solidFill>
                <a:latin typeface="Courier New" charset="0"/>
              </a:rPr>
              <a:t>for</a:t>
            </a:r>
            <a:r>
              <a:rPr lang="en-US" altLang="zh-CN" sz="2400" b="0" dirty="0">
                <a:solidFill>
                  <a:srgbClr val="000000"/>
                </a:solidFill>
              </a:rPr>
              <a:t> loops, it is less clear how you would do the same for other collection types. The modern approach to solving this problem is to use a general tool called an </a:t>
            </a:r>
            <a:r>
              <a:rPr lang="en-US" altLang="zh-CN" sz="2400" i="1" dirty="0">
                <a:solidFill>
                  <a:srgbClr val="FF0000"/>
                </a:solidFill>
              </a:rPr>
              <a:t>iterator</a:t>
            </a:r>
            <a:r>
              <a:rPr lang="en-US" altLang="zh-CN" sz="2400" b="0" dirty="0">
                <a:solidFill>
                  <a:srgbClr val="000000"/>
                </a:solidFill>
              </a:rPr>
              <a:t> that delivers the elements of the collection, one at a time.</a:t>
            </a:r>
          </a:p>
          <a:p>
            <a:pPr marL="342900" lvl="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altLang="zh-CN" sz="2400" b="0" dirty="0">
                <a:solidFill>
                  <a:srgbClr val="FF0000"/>
                </a:solidFill>
              </a:rPr>
              <a:t>C++11</a:t>
            </a:r>
            <a:r>
              <a:rPr lang="en-US" altLang="zh-CN" sz="2400" b="0" dirty="0">
                <a:solidFill>
                  <a:srgbClr val="000000"/>
                </a:solidFill>
              </a:rPr>
              <a:t> uses a </a:t>
            </a:r>
            <a:r>
              <a:rPr lang="en-US" altLang="zh-CN" sz="2400" i="1" dirty="0">
                <a:solidFill>
                  <a:srgbClr val="FF0000"/>
                </a:solidFill>
              </a:rPr>
              <a:t>range-based for</a:t>
            </a:r>
            <a:r>
              <a:rPr lang="en-US" altLang="zh-CN" sz="2400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statement</a:t>
            </a:r>
            <a:r>
              <a:rPr lang="en-US" altLang="zh-CN" sz="2400" b="0" dirty="0">
                <a:solidFill>
                  <a:srgbClr val="000000"/>
                </a:solidFill>
              </a:rPr>
              <a:t> to simplify iterators:</a:t>
            </a:r>
          </a:p>
          <a:p>
            <a:pPr marL="342900" lvl="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  <a:p>
            <a:pPr marL="342900" lvl="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altLang="zh-CN" sz="2400" b="0" dirty="0">
                <a:solidFill>
                  <a:srgbClr val="000000"/>
                </a:solidFill>
              </a:rPr>
              <a:t>The Stanford libraries implement the same idea like this:</a:t>
            </a:r>
          </a:p>
        </p:txBody>
      </p:sp>
      <p:sp>
        <p:nvSpPr>
          <p:cNvPr id="636943" name="Text Box 15"/>
          <p:cNvSpPr txBox="1">
            <a:spLocks noChangeArrowheads="1"/>
          </p:cNvSpPr>
          <p:nvPr/>
        </p:nvSpPr>
        <p:spPr bwMode="auto">
          <a:xfrm>
            <a:off x="2476500" y="4074885"/>
            <a:ext cx="4191000" cy="9159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for (string key : map)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 . .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code to process that key . . .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}</a:t>
            </a:r>
          </a:p>
        </p:txBody>
      </p:sp>
      <p:sp>
        <p:nvSpPr>
          <p:cNvPr id="13" name="Text Box 15"/>
          <p:cNvSpPr txBox="1">
            <a:spLocks noChangeArrowheads="1"/>
          </p:cNvSpPr>
          <p:nvPr/>
        </p:nvSpPr>
        <p:spPr bwMode="auto">
          <a:xfrm>
            <a:off x="2476500" y="5486400"/>
            <a:ext cx="4191000" cy="9159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foreach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(string key in map)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 . .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code to process that key . . .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5573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9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9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9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6943" grpId="0" animBg="1"/>
      <p:bldP spid="1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5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2667000"/>
            <a:ext cx="9144000" cy="1143000"/>
          </a:xfrm>
          <a:noFill/>
          <a:ln/>
        </p:spPr>
        <p:txBody>
          <a:bodyPr/>
          <a:lstStyle/>
          <a:p>
            <a:r>
              <a:rPr lang="en-US" sz="3600">
                <a:solidFill>
                  <a:srgbClr val="FF0000"/>
                </a:solidFill>
              </a:rPr>
              <a:t>The End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97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 err="1">
                <a:solidFill>
                  <a:srgbClr val="FF0000"/>
                </a:solidFill>
              </a:rPr>
              <a:t>Iterator</a:t>
            </a:r>
            <a:r>
              <a:rPr lang="en-US" sz="4000" dirty="0">
                <a:solidFill>
                  <a:srgbClr val="FF0000"/>
                </a:solidFill>
              </a:rPr>
              <a:t> Order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638979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47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When you look at the documentation for an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iterator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, one of the important things to determine is whether the collection class specifies the order in which elements are generated.  The Stanford C++ libraries make the following guarantees: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Iterators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for arrays operate in index order.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Iterators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for grids operate in </a:t>
            </a:r>
            <a:r>
              <a:rPr kumimoji="0" lang="en-US" sz="22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row-major order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, which means that the </a:t>
            </a: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iterator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runs through every element in row 0, then every element in row 1, and so on.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Iterators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for the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ＭＳ Ｐゴシック" charset="-128"/>
                <a:cs typeface="Courier New"/>
              </a:rPr>
              <a:t>Map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class deliver the keys in the order imposed by the standard comparison function for the key type; </a:t>
            </a: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iterators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for the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ＭＳ Ｐゴシック" charset="-128"/>
                <a:cs typeface="Courier New"/>
              </a:rPr>
              <a:t>HashMap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class return keys in a seemingly random order.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Iterators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for the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ＭＳ Ｐゴシック" charset="-128"/>
                <a:cs typeface="Courier New"/>
              </a:rPr>
              <a:t>Set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class deliver the elements in the order imposed by the standard comparison function for the value type; the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ＭＳ Ｐゴシック" charset="-128"/>
                <a:cs typeface="Courier New"/>
              </a:rPr>
              <a:t>HashSet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class is unordered.</a:t>
            </a:r>
          </a:p>
          <a:p>
            <a:pPr marL="742950" marR="0" lvl="1" indent="-28575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Iterators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ＭＳ Ｐゴシック" charset="-128"/>
                <a:cs typeface="+mn-cs"/>
              </a:rPr>
              <a:t> for lexicons always deliver words in alphabetical order.</a:t>
            </a:r>
          </a:p>
        </p:txBody>
      </p:sp>
    </p:spTree>
    <p:extLst>
      <p:ext uri="{BB962C8B-B14F-4D97-AF65-F5344CB8AC3E}">
        <p14:creationId xmlns:p14="http://schemas.microsoft.com/office/powerpoint/2010/main" val="288463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9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89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89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89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89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8979" grpId="0" uiExpand="1" build="p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1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Analyzing the Failure of Sorted Arrays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5107" name="Rectangle 3"/>
          <p:cNvSpPr>
            <a:spLocks noChangeArrowheads="1"/>
          </p:cNvSpPr>
          <p:nvPr/>
        </p:nvSpPr>
        <p:spPr bwMode="auto">
          <a:xfrm>
            <a:off x="482600" y="1231900"/>
            <a:ext cx="8164513" cy="524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marR="0" lvl="0" indent="-342900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One of the strategies outlined previously for implementing a map was to use a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sorted array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to hold the key-value pairs.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Given that representation, binary search made it possible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find a key in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log</a:t>
            </a:r>
            <a:r>
              <a:rPr kumimoji="0" lang="en-US" sz="24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) time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</a:t>
            </a:r>
          </a:p>
          <a:p>
            <a:pPr marL="342900" marR="0" lvl="0" indent="-342900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The problem with the sorted array strategy was that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inserting a new key required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(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) time to </a:t>
            </a:r>
            <a:r>
              <a:rPr kumimoji="0" lang="en-US" sz="240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maintain the order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</a:t>
            </a:r>
          </a:p>
          <a:p>
            <a:pPr marL="342900" lvl="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In the editor buffer, linked lists solved the insertion problem.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Unfortunately,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turning a sorted array into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a linked list makes it impossible to apply binary search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because there is no way to find the middle element in </a:t>
            </a:r>
            <a:r>
              <a:rPr lang="en-US" altLang="zh-CN" sz="2800" b="0" i="1" dirty="0"/>
              <a:t>O</a:t>
            </a:r>
            <a:r>
              <a:rPr lang="en-US" altLang="zh-CN" sz="2400" b="0" dirty="0"/>
              <a:t>(1) time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</a:t>
            </a:r>
          </a:p>
          <a:p>
            <a:pPr marL="342900" marR="0" lvl="0" indent="-342900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But what if you could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point to the middle element in a linked list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?  That question gives rise to a new structure called a </a:t>
            </a: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tree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,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which provides the key to implementing a map with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log</a:t>
            </a:r>
            <a:r>
              <a:rPr kumimoji="0" lang="en-US" sz="24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) performance for both the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get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and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put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operations.</a:t>
            </a:r>
          </a:p>
        </p:txBody>
      </p:sp>
    </p:spTree>
    <p:extLst>
      <p:ext uri="{BB962C8B-B14F-4D97-AF65-F5344CB8AC3E}">
        <p14:creationId xmlns:p14="http://schemas.microsoft.com/office/powerpoint/2010/main" val="1193327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510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093" name="Picture 5" descr="Normand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84375" y="19050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Trees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8436" name="Picture 7" descr="NomandyWilliamHighlighte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984375" y="19050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9096" name="Picture 8" descr="NormandyAdelaLine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4375" y="19050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9097" name="Picture 9" descr="NormandySiblings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984375" y="19050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9098" name="Picture 10" descr="NormandyHenryLine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984375" y="19050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9099" name="Picture 11" descr="NomandyWilliamHighlighte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984375" y="1905000"/>
            <a:ext cx="5173663" cy="237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29094" name="Rectangle 6"/>
          <p:cNvSpPr>
            <a:spLocks noChangeArrowheads="1"/>
          </p:cNvSpPr>
          <p:nvPr/>
        </p:nvSpPr>
        <p:spPr bwMode="auto">
          <a:xfrm>
            <a:off x="482600" y="1054100"/>
            <a:ext cx="8128000" cy="565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In the text, the first example used to illustrate tree structures is the royal family tree of the House of Normandy: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This example is useful for defining terminology: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William I is the </a:t>
            </a:r>
            <a:r>
              <a:rPr lang="en-US" sz="2200" i="1" dirty="0">
                <a:solidFill>
                  <a:srgbClr val="FF0000"/>
                </a:solidFill>
                <a:latin typeface="Times New Roman"/>
                <a:ea typeface="ＭＳ Ｐゴシック" charset="-128"/>
                <a:cs typeface="Times New Roman"/>
              </a:rPr>
              <a:t>root</a:t>
            </a: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the tree.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Adela is a </a:t>
            </a:r>
            <a:r>
              <a:rPr lang="en-US" sz="2200" i="1" dirty="0">
                <a:solidFill>
                  <a:srgbClr val="FF0000"/>
                </a:solidFill>
                <a:latin typeface="Times New Roman"/>
                <a:ea typeface="ＭＳ Ｐゴシック" charset="-128"/>
                <a:cs typeface="Times New Roman"/>
              </a:rPr>
              <a:t>child</a:t>
            </a: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William I and the </a:t>
            </a:r>
            <a:r>
              <a:rPr lang="en-US" sz="2200" i="1" dirty="0">
                <a:solidFill>
                  <a:srgbClr val="FF0000"/>
                </a:solidFill>
                <a:latin typeface="Times New Roman"/>
                <a:ea typeface="ＭＳ Ｐゴシック" charset="-128"/>
                <a:cs typeface="Times New Roman"/>
              </a:rPr>
              <a:t>parent</a:t>
            </a: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Stephen.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Robert, William II, Adela, and Henry I are </a:t>
            </a:r>
            <a:r>
              <a:rPr lang="en-US" sz="2200" i="1" dirty="0">
                <a:solidFill>
                  <a:srgbClr val="FF0000"/>
                </a:solidFill>
                <a:latin typeface="Times New Roman"/>
                <a:ea typeface="ＭＳ Ｐゴシック" charset="-128"/>
                <a:cs typeface="Times New Roman"/>
              </a:rPr>
              <a:t>siblings</a:t>
            </a: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.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Henry II is a </a:t>
            </a:r>
            <a:r>
              <a:rPr lang="en-US" sz="2200" i="1" dirty="0">
                <a:solidFill>
                  <a:srgbClr val="FF0000"/>
                </a:solidFill>
                <a:latin typeface="Times New Roman"/>
                <a:ea typeface="ＭＳ Ｐゴシック" charset="-128"/>
                <a:cs typeface="Times New Roman"/>
              </a:rPr>
              <a:t>descendant</a:t>
            </a: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William I, Henry I, and Matilda.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</a:pP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William I is an </a:t>
            </a:r>
            <a:r>
              <a:rPr lang="en-US" sz="2200" i="1" dirty="0">
                <a:solidFill>
                  <a:srgbClr val="FF0000"/>
                </a:solidFill>
                <a:latin typeface="Times New Roman"/>
                <a:ea typeface="ＭＳ Ｐゴシック" charset="-128"/>
                <a:cs typeface="Times New Roman"/>
              </a:rPr>
              <a:t>ancestor</a:t>
            </a:r>
            <a:r>
              <a:rPr lang="en-US" sz="22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of everyone else in this tree.</a:t>
            </a:r>
            <a:endParaRPr lang="en-US" sz="2000" b="0" dirty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9094" grpId="0" uiExpand="1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3" descr="DarwinTree"/>
          <p:cNvPicPr>
            <a:picLocks noChangeAspect="1" noChangeArrowheads="1"/>
          </p:cNvPicPr>
          <p:nvPr/>
        </p:nvPicPr>
        <p:blipFill>
          <a:blip r:embed="rId3"/>
          <a:srcRect l="11270" t="2879" r="4695" b="11520"/>
          <a:stretch>
            <a:fillRect/>
          </a:stretch>
        </p:blipFill>
        <p:spPr bwMode="auto">
          <a:xfrm>
            <a:off x="5263210" y="1300840"/>
            <a:ext cx="3467890" cy="38385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>
                <a:solidFill>
                  <a:srgbClr val="FF0000"/>
                </a:solidFill>
              </a:rPr>
              <a:t>Trees Are Everywhere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39331" name="Rectangle 3"/>
          <p:cNvSpPr>
            <a:spLocks noChangeArrowheads="1"/>
          </p:cNvSpPr>
          <p:nvPr/>
        </p:nvSpPr>
        <p:spPr bwMode="auto">
          <a:xfrm>
            <a:off x="482600" y="1155700"/>
            <a:ext cx="4467935" cy="516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Trees appear in many familiar contexts beyond family trees.  The picture at the right comes from Darwin’s notebooks and shows his early conception of an evolutionary tree.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Trees also form the basis for the class hierarchies used in object-oriented programming languages like Python and C++.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In each of these contexts, trees begin with a single root node and then branch outward repeatedly to encompass any other nodes in the tree.</a:t>
            </a:r>
          </a:p>
        </p:txBody>
      </p:sp>
      <p:pic>
        <p:nvPicPr>
          <p:cNvPr id="7" name="Picture 6" descr="TransparentHierarch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1300840"/>
            <a:ext cx="3938375" cy="320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933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Trees as a Recursive Data Structure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3429" name="Rectangle 5"/>
          <p:cNvSpPr>
            <a:spLocks noChangeArrowheads="1"/>
          </p:cNvSpPr>
          <p:nvPr/>
        </p:nvSpPr>
        <p:spPr bwMode="auto">
          <a:xfrm>
            <a:off x="482600" y="1155701"/>
            <a:ext cx="8232775" cy="402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If you think about trees as a programmer, the following definition is extremely useful: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A </a:t>
            </a:r>
            <a:r>
              <a:rPr lang="en-US" sz="2400" i="1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tree</a:t>
            </a:r>
            <a:r>
              <a:rPr lang="en-US" sz="2400" b="0" i="1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is a pointer to a node.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A </a:t>
            </a:r>
            <a:r>
              <a:rPr lang="en-US" sz="2400" i="1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node</a:t>
            </a:r>
            <a:r>
              <a:rPr lang="en-US" sz="2400" b="0" i="1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is a structure that contains some number of trees.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Although this definition is clearly circular, it is not necessarily infinite, either because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Tree pointers can be </a:t>
            </a:r>
            <a:r>
              <a:rPr lang="en-US" sz="200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NULL</a:t>
            </a:r>
            <a:r>
              <a:rPr lang="en-US" sz="24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indicating an empty tree.</a:t>
            </a:r>
          </a:p>
          <a:p>
            <a:pPr marL="742950" lvl="1" indent="-285750">
              <a:lnSpc>
                <a:spcPct val="85000"/>
              </a:lnSpc>
              <a:spcAft>
                <a:spcPts val="600"/>
              </a:spcAft>
              <a:buFontTx/>
              <a:buChar char="–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Nodes can contain an empty list of children.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In C++, programmers typically define a structure or object type to represent a node and then use an explicit pointer type to represent the tree.</a:t>
            </a:r>
          </a:p>
        </p:txBody>
      </p:sp>
      <p:sp>
        <p:nvSpPr>
          <p:cNvPr id="6" name="TextBox 7"/>
          <p:cNvSpPr txBox="1"/>
          <p:nvPr/>
        </p:nvSpPr>
        <p:spPr>
          <a:xfrm>
            <a:off x="1789264" y="5282373"/>
            <a:ext cx="5619445" cy="9787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struct 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TreeNode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string key;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Vector&lt;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TreeNode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*&gt; children;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4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4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4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4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3429" grpId="0" build="p" bldLvl="2"/>
      <p:bldP spid="6" grpId="0" animBg="1"/>
    </p:bld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urier New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urier New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urier New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urier New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22108</TotalTime>
  <Words>3227</Words>
  <Application>Microsoft Office PowerPoint</Application>
  <PresentationFormat>全屏显示(4:3)</PresentationFormat>
  <Paragraphs>525</Paragraphs>
  <Slides>40</Slides>
  <Notes>37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40</vt:i4>
      </vt:variant>
    </vt:vector>
  </HeadingPairs>
  <TitlesOfParts>
    <vt:vector size="51" baseType="lpstr">
      <vt:lpstr>Lucida Grande</vt:lpstr>
      <vt:lpstr>Arial</vt:lpstr>
      <vt:lpstr>Courier New</vt:lpstr>
      <vt:lpstr>Helvetica</vt:lpstr>
      <vt:lpstr>Times New Roman</vt:lpstr>
      <vt:lpstr>Blank Presentation</vt:lpstr>
      <vt:lpstr>1_Blank Presentation</vt:lpstr>
      <vt:lpstr>2_Blank Presentation</vt:lpstr>
      <vt:lpstr>3_Blank Presentation</vt:lpstr>
      <vt:lpstr>4_Blank Presentation</vt:lpstr>
      <vt:lpstr>5_Blank Presentation</vt:lpstr>
      <vt:lpstr>Trees</vt:lpstr>
      <vt:lpstr>Implementation Strategies for Maps</vt:lpstr>
      <vt:lpstr>Limitations of Hashing</vt:lpstr>
      <vt:lpstr>The foreach Statement</vt:lpstr>
      <vt:lpstr>Iterator Order</vt:lpstr>
      <vt:lpstr>Analyzing the Failure of Sorted Arrays</vt:lpstr>
      <vt:lpstr>Trees</vt:lpstr>
      <vt:lpstr>Trees Are Everywhere</vt:lpstr>
      <vt:lpstr>Trees as a Recursive Data Structure</vt:lpstr>
      <vt:lpstr>Binary Search Trees</vt:lpstr>
      <vt:lpstr>The motivation behind Binary Search Trees</vt:lpstr>
      <vt:lpstr>A Simple BST Implementation</vt:lpstr>
      <vt:lpstr>Exercise: Building a Binary Search Tree</vt:lpstr>
      <vt:lpstr>A Simple BST Implementation</vt:lpstr>
      <vt:lpstr>A Simple BST Implementation</vt:lpstr>
      <vt:lpstr>Removing Nodes in Binary Search Trees</vt:lpstr>
      <vt:lpstr>Traversal Strategies</vt:lpstr>
      <vt:lpstr>Exercise: Preorder Traversal</vt:lpstr>
      <vt:lpstr>Exercise: Inorder Traversal</vt:lpstr>
      <vt:lpstr>Exercise: Postorder Traversal</vt:lpstr>
      <vt:lpstr>A Question of Balance</vt:lpstr>
      <vt:lpstr>PowerPoint 演示文稿</vt:lpstr>
      <vt:lpstr>PowerPoint 演示文稿</vt:lpstr>
      <vt:lpstr>Tree-Balancing Algorithms</vt:lpstr>
      <vt:lpstr>PowerPoint 演示文稿</vt:lpstr>
      <vt:lpstr>Implementing Maps Using BSTs</vt:lpstr>
      <vt:lpstr>Priority Queues</vt:lpstr>
      <vt:lpstr>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Exercise: Partially Ordered Trees</vt:lpstr>
      <vt:lpstr>The End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3—Expressions</dc:title>
  <cp:lastModifiedBy>Prof. Huang Rui (SSE)</cp:lastModifiedBy>
  <cp:revision>202</cp:revision>
  <dcterms:created xsi:type="dcterms:W3CDTF">2014-07-04T06:39:45Z</dcterms:created>
  <dcterms:modified xsi:type="dcterms:W3CDTF">2019-04-11T14:28:55Z</dcterms:modified>
</cp:coreProperties>
</file>